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04" r:id="rId2"/>
    <p:sldId id="279" r:id="rId3"/>
    <p:sldId id="280" r:id="rId4"/>
    <p:sldId id="312" r:id="rId5"/>
    <p:sldId id="310" r:id="rId6"/>
    <p:sldId id="311" r:id="rId7"/>
    <p:sldId id="307" r:id="rId8"/>
    <p:sldId id="305" r:id="rId9"/>
    <p:sldId id="308" r:id="rId10"/>
    <p:sldId id="301" r:id="rId11"/>
  </p:sldIdLst>
  <p:sldSz cx="9144000" cy="6858000" type="screen4x3"/>
  <p:notesSz cx="7004050" cy="9290050"/>
  <p:embeddedFontLst>
    <p:embeddedFont>
      <p:font typeface="MS PGothic" pitchFamily="34" charset="-128"/>
      <p:regular r:id="rId14"/>
    </p:embeddedFont>
    <p:embeddedFont>
      <p:font typeface="Trebuchet MS" pitchFamily="34" charset="0"/>
      <p:regular r:id="rId15"/>
      <p:bold r:id="rId16"/>
      <p:italic r:id="rId17"/>
      <p:boldItalic r:id="rId18"/>
    </p:embeddedFont>
    <p:embeddedFont>
      <p:font typeface="Garamond" pitchFamily="18" charset="0"/>
      <p:regular r:id="rId19"/>
      <p:bold r:id="rId20"/>
      <p:italic r:id="rId21"/>
    </p:embeddedFont>
    <p:embeddedFont>
      <p:font typeface="Arial Black" pitchFamily="34" charset="0"/>
      <p:bold r:id="rId2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PE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FF7C80"/>
    <a:srgbClr val="FF5050"/>
    <a:srgbClr val="663300"/>
    <a:srgbClr val="9966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90780" autoAdjust="0"/>
  </p:normalViewPr>
  <p:slideViewPr>
    <p:cSldViewPr>
      <p:cViewPr>
        <p:scale>
          <a:sx n="50" d="100"/>
          <a:sy n="50" d="100"/>
        </p:scale>
        <p:origin x="-87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34" y="-84"/>
      </p:cViewPr>
      <p:guideLst>
        <p:guide orient="horz" pos="2926"/>
        <p:guide pos="220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565D5-4BF5-42D2-A51A-23ADE2C1568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52C28D-567C-46A8-A1DB-BAD05126579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A9F42-27DF-48F2-B154-F1834B1C94AD}" type="slidenum">
              <a:rPr lang="es-ES"/>
              <a:pPr/>
              <a:t>1</a:t>
            </a:fld>
            <a:endParaRPr lang="es-E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E48F6-DE1F-43ED-A2BF-19F013B1C93D}" type="slidenum">
              <a:rPr lang="es-ES"/>
              <a:pPr/>
              <a:t>10</a:t>
            </a:fld>
            <a:endParaRPr lang="es-E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9513" y="696913"/>
            <a:ext cx="4646612" cy="3484562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98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7ED5E-5A3F-43EC-A3CD-DE60B197406B}" type="slidenum">
              <a:rPr lang="es-ES"/>
              <a:pPr/>
              <a:t>2</a:t>
            </a:fld>
            <a:endParaRPr lang="es-E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5B5CD-FC54-430D-A867-54A7FC8F8FD8}" type="slidenum">
              <a:rPr lang="es-ES"/>
              <a:pPr/>
              <a:t>3</a:t>
            </a:fld>
            <a:endParaRPr lang="es-E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2F881-5327-4FEB-AC16-AD8B2D9E5D90}" type="slidenum">
              <a:rPr lang="es-ES"/>
              <a:pPr/>
              <a:t>4</a:t>
            </a:fld>
            <a:endParaRPr lang="es-ES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BD047-40CC-43F4-A4D4-049733035EEC}" type="slidenum">
              <a:rPr lang="es-ES"/>
              <a:pPr/>
              <a:t>5</a:t>
            </a:fld>
            <a:endParaRPr lang="es-ES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9513" y="0"/>
            <a:ext cx="4646612" cy="3484563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33975" cy="4179888"/>
          </a:xfrm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91897-F3A3-4FC3-8FB3-5710EBC7A435}" type="slidenum">
              <a:rPr lang="es-ES"/>
              <a:pPr/>
              <a:t>6</a:t>
            </a:fld>
            <a:endParaRPr lang="es-ES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9513" y="696913"/>
            <a:ext cx="4646612" cy="3484562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280B9-F255-493A-A0A0-CFC3206D80E8}" type="slidenum">
              <a:rPr lang="es-ES"/>
              <a:pPr/>
              <a:t>7</a:t>
            </a:fld>
            <a:endParaRPr lang="es-E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9995B-59AA-432B-BEBD-0D8E0318BC94}" type="slidenum">
              <a:rPr lang="es-ES"/>
              <a:pPr/>
              <a:t>8</a:t>
            </a:fld>
            <a:endParaRPr lang="es-ES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Se habla de: Desde las demandas de los mercados nacionales o internacionales, ii) en base a esto la transferencia de tecnología para mejorar calidad de producto, se trabaja en fortalecimiento de asociatividad empresarial creando tambien capacidades gerenciales y de comercialización asociativa, siempre desde el punto de vista de cadena de valor: si es un productor ej cacao grano tiene sus proveedores, y un comprador, así ejes transversales como instituciones y herramientas financieras, entidades de control oficiales</a:t>
            </a:r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28582-8F81-4F9A-A398-E51BC0D083D6}" type="slidenum">
              <a:rPr lang="es-ES"/>
              <a:pPr/>
              <a:t>9</a:t>
            </a:fld>
            <a:endParaRPr lang="es-E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33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247487-A9EB-43C9-8DF7-6295578C2811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76EEB-DA3E-468A-8AA5-388381B5538E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50DDEE-8DA6-44AF-AE2F-70392404AA65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968902-74C2-4EBE-8460-928D69E7FBCD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D27DA-E36A-4D9C-B9AA-0ABBFE957C50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B7D26-FE81-4614-8B13-6D4D5E6364E9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96BC69-1747-44AA-9D46-B6C33D40E38F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FDCA0-3DEA-4E3A-9305-B9A6DC3856A2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26B5BE-1F96-4A1F-AF50-FF720092B2B3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D8926-AD60-4B4E-B3CE-B5D38957C171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D79F1-6233-4837-8DF1-C02E5F753612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39351A-5F23-4A1B-AFD1-626049949C3C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3C8C690-B51F-4302-9EB4-3AB629D19DB9}" type="slidenum">
              <a:rPr lang="es-ES"/>
              <a:pPr/>
              <a:t>‹#›</a:t>
            </a:fld>
            <a:endParaRPr lang="es-E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1763713" cy="1752600"/>
          </a:xfrm>
        </p:spPr>
        <p:txBody>
          <a:bodyPr/>
          <a:lstStyle/>
          <a:p>
            <a:r>
              <a:rPr lang="es-MX" sz="3000">
                <a:solidFill>
                  <a:srgbClr val="663300"/>
                </a:solidFill>
              </a:rPr>
              <a:t>Oct </a:t>
            </a:r>
          </a:p>
          <a:p>
            <a:r>
              <a:rPr lang="es-MX" sz="3000">
                <a:solidFill>
                  <a:srgbClr val="663300"/>
                </a:solidFill>
              </a:rPr>
              <a:t>2008</a:t>
            </a:r>
            <a:endParaRPr lang="es-ES" sz="3000">
              <a:solidFill>
                <a:srgbClr val="663300"/>
              </a:solidFill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4925" y="5330825"/>
            <a:ext cx="6069013" cy="1563688"/>
          </a:xfrm>
          <a:prstGeom prst="rect">
            <a:avLst/>
          </a:prstGeom>
          <a:solidFill>
            <a:srgbClr val="99663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0033CC"/>
                </a:solidFill>
              </a:rPr>
              <a:t>La sostenibilidad de mercado de las acciones colectivas impulsadas por los proyectos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773363" y="44450"/>
            <a:ext cx="633571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s-EC" sz="2800" b="1">
                <a:solidFill>
                  <a:schemeClr val="bg1"/>
                </a:solidFill>
              </a:rPr>
              <a:t>REDES Y</a:t>
            </a:r>
            <a:r>
              <a:rPr lang="es-EC" sz="2800" b="1"/>
              <a:t> SOSTENIBILIDAD CACAO</a:t>
            </a:r>
            <a:endParaRPr lang="es-ES" sz="2800" b="1"/>
          </a:p>
        </p:txBody>
      </p:sp>
      <p:pic>
        <p:nvPicPr>
          <p:cNvPr id="128002" name="Picture 2" descr="sergio copiar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7463" y="836613"/>
            <a:ext cx="5235576" cy="6021387"/>
          </a:xfrm>
          <a:noFill/>
          <a:ln/>
        </p:spPr>
      </p:pic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1911350" y="3165475"/>
            <a:ext cx="84138" cy="141288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23850" y="2827338"/>
            <a:ext cx="13684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sz="1200" b="1">
                <a:solidFill>
                  <a:schemeClr val="bg2"/>
                </a:solidFill>
                <a:latin typeface="Times New Roman" pitchFamily="18" charset="0"/>
              </a:rPr>
              <a:t>FORTALEZA</a:t>
            </a:r>
          </a:p>
          <a:p>
            <a:pPr eaLnBrk="0" hangingPunct="0"/>
            <a:r>
              <a:rPr lang="es-EC" sz="1200" b="1">
                <a:solidFill>
                  <a:schemeClr val="bg2"/>
                </a:solidFill>
                <a:latin typeface="Times New Roman" pitchFamily="18" charset="0"/>
              </a:rPr>
              <a:t>DEL VALLE</a:t>
            </a:r>
            <a:endParaRPr lang="es-ES" sz="12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1660525" y="3213100"/>
            <a:ext cx="250825" cy="222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 flipH="1">
            <a:off x="1366838" y="3563938"/>
            <a:ext cx="965200" cy="274637"/>
            <a:chOff x="2835" y="2069"/>
            <a:chExt cx="746" cy="151"/>
          </a:xfrm>
        </p:grpSpPr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>
              <a:off x="2835" y="2115"/>
              <a:ext cx="90" cy="90"/>
            </a:xfrm>
            <a:prstGeom prst="ellipse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>
              <a:off x="2835" y="2069"/>
              <a:ext cx="746" cy="15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s-EC" sz="1200" b="1">
                  <a:solidFill>
                    <a:schemeClr val="bg2"/>
                  </a:solidFill>
                  <a:latin typeface="Times New Roman" pitchFamily="18" charset="0"/>
                </a:rPr>
                <a:t>UCOCS</a:t>
              </a:r>
              <a:endParaRPr lang="es-ES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>
              <a:off x="2925" y="2160"/>
              <a:ext cx="2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396875" y="4221163"/>
            <a:ext cx="1511300" cy="304800"/>
            <a:chOff x="1249" y="2704"/>
            <a:chExt cx="1125" cy="235"/>
          </a:xfrm>
        </p:grpSpPr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flipH="1">
              <a:off x="2272" y="2750"/>
              <a:ext cx="102" cy="91"/>
            </a:xfrm>
            <a:prstGeom prst="ellipse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auto">
            <a:xfrm flipH="1">
              <a:off x="1249" y="2704"/>
              <a:ext cx="900" cy="23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s-EC" sz="1400" b="1">
                  <a:solidFill>
                    <a:schemeClr val="bg2"/>
                  </a:solidFill>
                  <a:latin typeface="Times New Roman" pitchFamily="18" charset="0"/>
                </a:rPr>
                <a:t>UNOCACE</a:t>
              </a:r>
              <a:endParaRPr lang="es-ES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8014" name="Line 14"/>
            <p:cNvSpPr>
              <a:spLocks noChangeShapeType="1"/>
            </p:cNvSpPr>
            <p:nvPr/>
          </p:nvSpPr>
          <p:spPr bwMode="auto">
            <a:xfrm flipH="1">
              <a:off x="1927" y="2795"/>
              <a:ext cx="34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015" name="Group 15"/>
          <p:cNvGrpSpPr>
            <a:grpSpLocks/>
          </p:cNvGrpSpPr>
          <p:nvPr/>
        </p:nvGrpSpPr>
        <p:grpSpPr bwMode="auto">
          <a:xfrm>
            <a:off x="1258888" y="3848100"/>
            <a:ext cx="1258887" cy="1525588"/>
            <a:chOff x="1519" y="2447"/>
            <a:chExt cx="1361" cy="983"/>
          </a:xfrm>
        </p:grpSpPr>
        <p:sp>
          <p:nvSpPr>
            <p:cNvPr id="128016" name="Oval 16"/>
            <p:cNvSpPr>
              <a:spLocks noChangeArrowheads="1"/>
            </p:cNvSpPr>
            <p:nvPr/>
          </p:nvSpPr>
          <p:spPr bwMode="auto">
            <a:xfrm>
              <a:off x="2366" y="2523"/>
              <a:ext cx="91" cy="91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auto">
            <a:xfrm>
              <a:off x="1519" y="2447"/>
              <a:ext cx="1258" cy="1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C" sz="1400" b="1">
                  <a:solidFill>
                    <a:schemeClr val="bg2"/>
                  </a:solidFill>
                  <a:latin typeface="Times New Roman" pitchFamily="18" charset="0"/>
                </a:rPr>
                <a:t>FEDECADE</a:t>
              </a:r>
              <a:endParaRPr lang="es-ES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8018" name="Line 18"/>
            <p:cNvSpPr>
              <a:spLocks noChangeShapeType="1"/>
            </p:cNvSpPr>
            <p:nvPr/>
          </p:nvSpPr>
          <p:spPr bwMode="auto">
            <a:xfrm>
              <a:off x="2184" y="2569"/>
              <a:ext cx="18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019" name="Oval 19"/>
            <p:cNvSpPr>
              <a:spLocks noChangeArrowheads="1"/>
            </p:cNvSpPr>
            <p:nvPr/>
          </p:nvSpPr>
          <p:spPr bwMode="auto">
            <a:xfrm>
              <a:off x="2608" y="3339"/>
              <a:ext cx="91" cy="91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0" name="Oval 20"/>
            <p:cNvSpPr>
              <a:spLocks noChangeArrowheads="1"/>
            </p:cNvSpPr>
            <p:nvPr/>
          </p:nvSpPr>
          <p:spPr bwMode="auto">
            <a:xfrm>
              <a:off x="2789" y="3022"/>
              <a:ext cx="91" cy="91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1973" y="2659"/>
              <a:ext cx="635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Line 22"/>
            <p:cNvSpPr>
              <a:spLocks noChangeShapeType="1"/>
            </p:cNvSpPr>
            <p:nvPr/>
          </p:nvSpPr>
          <p:spPr bwMode="auto">
            <a:xfrm>
              <a:off x="2064" y="2614"/>
              <a:ext cx="726" cy="45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23" name="Oval 23"/>
          <p:cNvSpPr>
            <a:spLocks noChangeArrowheads="1"/>
          </p:cNvSpPr>
          <p:nvPr/>
        </p:nvSpPr>
        <p:spPr bwMode="auto">
          <a:xfrm flipH="1">
            <a:off x="2290763" y="4057650"/>
            <a:ext cx="93662" cy="141288"/>
          </a:xfrm>
          <a:prstGeom prst="ellipse">
            <a:avLst/>
          </a:prstGeom>
          <a:solidFill>
            <a:srgbClr val="6600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24" name="Oval 24"/>
          <p:cNvSpPr>
            <a:spLocks noChangeArrowheads="1"/>
          </p:cNvSpPr>
          <p:nvPr/>
        </p:nvSpPr>
        <p:spPr bwMode="auto">
          <a:xfrm flipH="1">
            <a:off x="2416175" y="4268788"/>
            <a:ext cx="93663" cy="141287"/>
          </a:xfrm>
          <a:prstGeom prst="ellipse">
            <a:avLst/>
          </a:prstGeom>
          <a:solidFill>
            <a:srgbClr val="6600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25" name="Oval 25"/>
          <p:cNvSpPr>
            <a:spLocks noChangeArrowheads="1"/>
          </p:cNvSpPr>
          <p:nvPr/>
        </p:nvSpPr>
        <p:spPr bwMode="auto">
          <a:xfrm flipH="1">
            <a:off x="1995488" y="5464175"/>
            <a:ext cx="95250" cy="141288"/>
          </a:xfrm>
          <a:prstGeom prst="ellipse">
            <a:avLst/>
          </a:prstGeom>
          <a:solidFill>
            <a:srgbClr val="66003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H="1">
            <a:off x="1366838" y="4127500"/>
            <a:ext cx="906462" cy="352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 flipH="1">
            <a:off x="1408113" y="4338638"/>
            <a:ext cx="992187" cy="1412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 flipH="1" flipV="1">
            <a:off x="1403350" y="4364038"/>
            <a:ext cx="630238" cy="10096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0" name="Oval 30"/>
          <p:cNvSpPr>
            <a:spLocks noChangeArrowheads="1"/>
          </p:cNvSpPr>
          <p:nvPr/>
        </p:nvSpPr>
        <p:spPr bwMode="auto">
          <a:xfrm>
            <a:off x="2305050" y="3424238"/>
            <a:ext cx="174625" cy="1397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323850" y="3352800"/>
            <a:ext cx="10795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sz="1400" b="1">
                <a:solidFill>
                  <a:schemeClr val="bg2"/>
                </a:solidFill>
                <a:latin typeface="Times New Roman" pitchFamily="18" charset="0"/>
              </a:rPr>
              <a:t>COPAQ</a:t>
            </a:r>
            <a:endParaRPr lang="es-ES" sz="1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32" name="Line 32"/>
          <p:cNvSpPr>
            <a:spLocks noChangeShapeType="1"/>
          </p:cNvSpPr>
          <p:nvPr/>
        </p:nvSpPr>
        <p:spPr bwMode="auto">
          <a:xfrm flipV="1">
            <a:off x="1403350" y="3500438"/>
            <a:ext cx="9366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1" name="Line 51"/>
          <p:cNvSpPr>
            <a:spLocks noChangeShapeType="1"/>
          </p:cNvSpPr>
          <p:nvPr/>
        </p:nvSpPr>
        <p:spPr bwMode="auto">
          <a:xfrm flipH="1">
            <a:off x="2247900" y="4760913"/>
            <a:ext cx="2936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8058" name="Group 58"/>
          <p:cNvGrpSpPr>
            <a:grpSpLocks/>
          </p:cNvGrpSpPr>
          <p:nvPr/>
        </p:nvGrpSpPr>
        <p:grpSpPr bwMode="auto">
          <a:xfrm>
            <a:off x="2163763" y="4562475"/>
            <a:ext cx="1304925" cy="344488"/>
            <a:chOff x="2699" y="2849"/>
            <a:chExt cx="1409" cy="222"/>
          </a:xfrm>
        </p:grpSpPr>
        <p:sp>
          <p:nvSpPr>
            <p:cNvPr id="128049" name="Oval 49"/>
            <p:cNvSpPr>
              <a:spLocks noChangeArrowheads="1"/>
            </p:cNvSpPr>
            <p:nvPr/>
          </p:nvSpPr>
          <p:spPr bwMode="auto">
            <a:xfrm flipH="1">
              <a:off x="2699" y="2886"/>
              <a:ext cx="91" cy="122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MX"/>
                <a:t> </a:t>
              </a:r>
              <a:endParaRPr lang="es-ES"/>
            </a:p>
          </p:txBody>
        </p:sp>
        <p:sp>
          <p:nvSpPr>
            <p:cNvPr id="128050" name="Text Box 50"/>
            <p:cNvSpPr txBox="1">
              <a:spLocks noChangeArrowheads="1"/>
            </p:cNvSpPr>
            <p:nvPr/>
          </p:nvSpPr>
          <p:spPr bwMode="auto">
            <a:xfrm flipH="1">
              <a:off x="3066" y="2894"/>
              <a:ext cx="1042" cy="1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s-EC" sz="1200" b="1">
                  <a:solidFill>
                    <a:schemeClr val="bg2"/>
                  </a:solidFill>
                  <a:latin typeface="Times New Roman" pitchFamily="18" charset="0"/>
                </a:rPr>
                <a:t>LA UNION </a:t>
              </a:r>
              <a:endParaRPr lang="es-ES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8054" name="Oval 54"/>
            <p:cNvSpPr>
              <a:spLocks noChangeArrowheads="1"/>
            </p:cNvSpPr>
            <p:nvPr/>
          </p:nvSpPr>
          <p:spPr bwMode="auto">
            <a:xfrm flipH="1">
              <a:off x="2834" y="2849"/>
              <a:ext cx="91" cy="122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55" name="Text Box 55"/>
          <p:cNvSpPr txBox="1">
            <a:spLocks noChangeArrowheads="1"/>
          </p:cNvSpPr>
          <p:nvPr/>
        </p:nvSpPr>
        <p:spPr bwMode="auto">
          <a:xfrm flipH="1">
            <a:off x="2668588" y="4338638"/>
            <a:ext cx="966787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sz="1200" b="1">
                <a:solidFill>
                  <a:schemeClr val="bg2"/>
                </a:solidFill>
                <a:latin typeface="Times New Roman" pitchFamily="18" charset="0"/>
              </a:rPr>
              <a:t>CIACPE</a:t>
            </a:r>
            <a:endParaRPr lang="es-ES" sz="12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56" name="Line 56"/>
          <p:cNvSpPr>
            <a:spLocks noChangeShapeType="1"/>
          </p:cNvSpPr>
          <p:nvPr/>
        </p:nvSpPr>
        <p:spPr bwMode="auto">
          <a:xfrm flipH="1">
            <a:off x="2373313" y="4479925"/>
            <a:ext cx="379412" cy="1412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60" name="Oval 60"/>
          <p:cNvSpPr>
            <a:spLocks noChangeArrowheads="1"/>
          </p:cNvSpPr>
          <p:nvPr/>
        </p:nvSpPr>
        <p:spPr bwMode="auto">
          <a:xfrm>
            <a:off x="2403475" y="3284538"/>
            <a:ext cx="95250" cy="139700"/>
          </a:xfrm>
          <a:prstGeom prst="ellipse">
            <a:avLst/>
          </a:prstGeom>
          <a:solidFill>
            <a:srgbClr val="99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61" name="Text Box 61"/>
          <p:cNvSpPr txBox="1">
            <a:spLocks noChangeArrowheads="1"/>
          </p:cNvSpPr>
          <p:nvPr/>
        </p:nvSpPr>
        <p:spPr bwMode="auto">
          <a:xfrm>
            <a:off x="2751138" y="3000375"/>
            <a:ext cx="13160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sz="1400" b="1">
                <a:solidFill>
                  <a:schemeClr val="bg2"/>
                </a:solidFill>
                <a:latin typeface="Times New Roman" pitchFamily="18" charset="0"/>
              </a:rPr>
              <a:t>UOPAM </a:t>
            </a:r>
            <a:endParaRPr lang="es-ES" sz="1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8062" name="Line 62"/>
          <p:cNvSpPr>
            <a:spLocks noChangeShapeType="1"/>
          </p:cNvSpPr>
          <p:nvPr/>
        </p:nvSpPr>
        <p:spPr bwMode="auto">
          <a:xfrm flipH="1">
            <a:off x="2457450" y="3211513"/>
            <a:ext cx="269875" cy="1412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8065" name="Group 65"/>
          <p:cNvGrpSpPr>
            <a:grpSpLocks/>
          </p:cNvGrpSpPr>
          <p:nvPr/>
        </p:nvGrpSpPr>
        <p:grpSpPr bwMode="auto">
          <a:xfrm rot="10800000" flipV="1">
            <a:off x="5362575" y="692150"/>
            <a:ext cx="3783013" cy="6499225"/>
            <a:chOff x="4428" y="-4924"/>
            <a:chExt cx="1816" cy="4445"/>
          </a:xfrm>
        </p:grpSpPr>
        <p:sp>
          <p:nvSpPr>
            <p:cNvPr id="128066" name="Text Box 66"/>
            <p:cNvSpPr txBox="1">
              <a:spLocks noChangeArrowheads="1"/>
            </p:cNvSpPr>
            <p:nvPr/>
          </p:nvSpPr>
          <p:spPr bwMode="auto">
            <a:xfrm>
              <a:off x="4435" y="-751"/>
              <a:ext cx="18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s-ES_tradnl" sz="2000" b="1"/>
            </a:p>
          </p:txBody>
        </p:sp>
        <p:sp>
          <p:nvSpPr>
            <p:cNvPr id="128067" name="Text Box 67"/>
            <p:cNvSpPr txBox="1">
              <a:spLocks noChangeArrowheads="1"/>
            </p:cNvSpPr>
            <p:nvPr/>
          </p:nvSpPr>
          <p:spPr bwMode="auto">
            <a:xfrm>
              <a:off x="4428" y="-4924"/>
              <a:ext cx="1816" cy="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2000" b="1"/>
                <a:t>Beneficiarios Directos:</a:t>
              </a:r>
            </a:p>
            <a:p>
              <a:pPr algn="ctr"/>
              <a:r>
                <a:rPr lang="es-MX" sz="2000"/>
                <a:t>7 OSG’s, 2 asociaciones</a:t>
              </a:r>
            </a:p>
            <a:p>
              <a:pPr algn="ctr"/>
              <a:r>
                <a:rPr lang="es-MX" sz="2000"/>
                <a:t>1172 socios </a:t>
              </a:r>
            </a:p>
            <a:p>
              <a:pPr algn="ctr"/>
              <a:r>
                <a:rPr lang="es-MX" sz="2000" b="1"/>
                <a:t>Beneficiarios Indirectos: </a:t>
              </a:r>
              <a:endParaRPr lang="es-ES" sz="2000" b="1"/>
            </a:p>
            <a:p>
              <a:pPr algn="ctr"/>
              <a:r>
                <a:rPr lang="es-MX"/>
                <a:t>Exportadores</a:t>
              </a:r>
            </a:p>
            <a:p>
              <a:pPr algn="ctr"/>
              <a:r>
                <a:rPr lang="es-MX"/>
                <a:t>Intermediarios</a:t>
              </a:r>
              <a:endParaRPr lang="es-ES"/>
            </a:p>
            <a:p>
              <a:pPr algn="ctr"/>
              <a:r>
                <a:rPr lang="es-ES" b="1"/>
                <a:t>Exportaciones:</a:t>
              </a:r>
            </a:p>
            <a:p>
              <a:pPr algn="ctr"/>
              <a:r>
                <a:rPr lang="es-MX"/>
                <a:t>638 TM</a:t>
              </a:r>
            </a:p>
            <a:p>
              <a:pPr algn="ctr"/>
              <a:r>
                <a:rPr lang="es-MX"/>
                <a:t>$1’700.000</a:t>
              </a:r>
              <a:endParaRPr lang="es-MX" b="1"/>
            </a:p>
            <a:p>
              <a:pPr algn="ctr"/>
              <a:r>
                <a:rPr lang="es-MX" b="1"/>
                <a:t>Mercados concretados:</a:t>
              </a:r>
            </a:p>
            <a:p>
              <a:pPr algn="ctr"/>
              <a:r>
                <a:rPr lang="es-MX"/>
                <a:t>Suiza, Alemania, Francia, Ecuador</a:t>
              </a:r>
            </a:p>
            <a:p>
              <a:pPr algn="ctr"/>
              <a:r>
                <a:rPr lang="es-MX" b="1"/>
                <a:t>Cooperaciones relacionadas:</a:t>
              </a:r>
            </a:p>
            <a:p>
              <a:pPr algn="ctr"/>
              <a:r>
                <a:rPr lang="es-MX"/>
                <a:t>Consejo Consultivo de Cacao, Magap, MCDS, Instituto Investigación, Asoc. Exportadores, Mesas de Cacao regionales, Universidades, otras cooperaciones internacionales y locales</a:t>
              </a:r>
              <a:endParaRPr lang="es-ES_tradnl" b="1"/>
            </a:p>
            <a:p>
              <a:pPr algn="ctr"/>
              <a:r>
                <a:rPr lang="es-ES_tradnl" b="1"/>
                <a:t>Geografía de influencia: </a:t>
              </a:r>
            </a:p>
            <a:p>
              <a:pPr algn="ctr"/>
              <a:r>
                <a:rPr lang="es-ES_tradnl"/>
                <a:t>El Oro, Guayas, Los Ríos, Bolivar, Cotopaxi, Azuay</a:t>
              </a:r>
            </a:p>
            <a:p>
              <a:pPr algn="ctr"/>
              <a:endParaRPr lang="es-E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323850" y="1412875"/>
            <a:ext cx="4105275" cy="51847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b="1"/>
          </a:p>
          <a:p>
            <a:endParaRPr lang="es-ES" b="1"/>
          </a:p>
          <a:p>
            <a:r>
              <a:rPr lang="es-ES" sz="2000" b="1"/>
              <a:t>FIN DEL PROYECTO:</a:t>
            </a:r>
          </a:p>
          <a:p>
            <a:endParaRPr lang="es-ES" sz="2000" b="1"/>
          </a:p>
          <a:p>
            <a:r>
              <a:rPr lang="es-ES" sz="2000" b="1"/>
              <a:t>CONTRIBUIR A MEJORAR </a:t>
            </a:r>
          </a:p>
          <a:p>
            <a:r>
              <a:rPr lang="es-ES" sz="2000" b="1"/>
              <a:t>LA COMPETITIVIDAD DE </a:t>
            </a:r>
          </a:p>
          <a:p>
            <a:r>
              <a:rPr lang="es-ES" sz="2000" b="1"/>
              <a:t>LAS PYMES DE LA CADENA </a:t>
            </a:r>
          </a:p>
          <a:p>
            <a:r>
              <a:rPr lang="es-ES" sz="2000" b="1"/>
              <a:t>DE CACAO FINO DE AROMA</a:t>
            </a:r>
          </a:p>
          <a:p>
            <a:r>
              <a:rPr lang="es-ES" sz="2000" b="1"/>
              <a:t>DEL ECUADOR  </a:t>
            </a:r>
          </a:p>
          <a:p>
            <a:endParaRPr lang="es-ES" sz="2000" b="1"/>
          </a:p>
          <a:p>
            <a:endParaRPr lang="es-ES" sz="2000" b="1"/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endParaRPr lang="es-ES" b="1"/>
          </a:p>
          <a:p>
            <a:endParaRPr lang="es-ES" b="1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4859338" y="1341438"/>
            <a:ext cx="4105275" cy="525621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s-ES" sz="2000" b="1"/>
              <a:t>PROPÓSITO DEL PROYECTO:</a:t>
            </a:r>
          </a:p>
          <a:p>
            <a:endParaRPr lang="es-ES" sz="2000" b="1"/>
          </a:p>
          <a:p>
            <a:r>
              <a:rPr lang="es-ES" sz="2000" b="1"/>
              <a:t>AUMENTAR LA PRESENCIA</a:t>
            </a:r>
          </a:p>
          <a:p>
            <a:r>
              <a:rPr lang="es-ES" sz="2000" b="1"/>
              <a:t>DEL CACAO FINO DE AROMA </a:t>
            </a:r>
          </a:p>
          <a:p>
            <a:r>
              <a:rPr lang="es-ES" sz="2000" b="1"/>
              <a:t>PROVENIENTE DE ECUADOR</a:t>
            </a:r>
          </a:p>
          <a:p>
            <a:r>
              <a:rPr lang="es-ES" sz="2000" b="1"/>
              <a:t>EN MERCADOS ESPECIALES A TRAVÉS</a:t>
            </a:r>
          </a:p>
          <a:p>
            <a:r>
              <a:rPr lang="es-ES" sz="2000" b="1"/>
              <a:t>DE LA INTEGRACIÓN Y </a:t>
            </a:r>
          </a:p>
          <a:p>
            <a:r>
              <a:rPr lang="es-ES" sz="2000" b="1"/>
              <a:t>FORTALECIMIENTO DE LA</a:t>
            </a:r>
          </a:p>
          <a:p>
            <a:r>
              <a:rPr lang="es-ES" sz="2000" b="1"/>
              <a:t>CADENA LA CADENA </a:t>
            </a:r>
          </a:p>
          <a:p>
            <a:r>
              <a:rPr lang="es-ES" sz="2000" b="1"/>
              <a:t>PRODUCTIVA DEL CACAO FINO DE AROMA.</a:t>
            </a:r>
            <a:endParaRPr lang="es-ES" b="1"/>
          </a:p>
          <a:p>
            <a:endParaRPr lang="es-ES" b="1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es-ES" sz="3600"/>
              <a:t>OBJETIVOS DEL PROYECTO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11212"/>
          </a:xfrm>
        </p:spPr>
        <p:txBody>
          <a:bodyPr/>
          <a:lstStyle/>
          <a:p>
            <a:r>
              <a:rPr lang="es-ES" sz="3600"/>
              <a:t>COMPONENTES DEL PROYECTO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07950" y="1052513"/>
            <a:ext cx="3455988" cy="2016125"/>
          </a:xfrm>
          <a:prstGeom prst="chevron">
            <a:avLst>
              <a:gd name="adj" fmla="val 42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           </a:t>
            </a:r>
            <a:r>
              <a:rPr lang="es-ES" b="1"/>
              <a:t>COMPONENTE 1:</a:t>
            </a:r>
          </a:p>
          <a:p>
            <a:pPr algn="ctr"/>
            <a:r>
              <a:rPr lang="es-ES" sz="1600" b="1"/>
              <a:t>               MEJORAMIENTO DE </a:t>
            </a:r>
          </a:p>
          <a:p>
            <a:pPr algn="ctr"/>
            <a:r>
              <a:rPr lang="es-ES" sz="1600" b="1"/>
              <a:t>             LA COOPERACIÓN</a:t>
            </a:r>
          </a:p>
          <a:p>
            <a:pPr algn="ctr"/>
            <a:r>
              <a:rPr lang="es-ES" sz="1600" b="1"/>
              <a:t>                   EMPRESARIAL ENTRE </a:t>
            </a:r>
          </a:p>
          <a:p>
            <a:pPr algn="ctr"/>
            <a:r>
              <a:rPr lang="es-ES" sz="1600" b="1"/>
              <a:t>          ACTORES DE LA</a:t>
            </a:r>
          </a:p>
          <a:p>
            <a:pPr algn="ctr"/>
            <a:r>
              <a:rPr lang="es-ES" sz="1600" b="1"/>
              <a:t>CADENA 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916238" y="1052513"/>
            <a:ext cx="3455987" cy="2016125"/>
          </a:xfrm>
          <a:prstGeom prst="chevron">
            <a:avLst>
              <a:gd name="adj" fmla="val 42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           </a:t>
            </a:r>
            <a:r>
              <a:rPr lang="es-ES" b="1"/>
              <a:t>COMPONENTE 2:</a:t>
            </a:r>
          </a:p>
          <a:p>
            <a:pPr algn="ctr"/>
            <a:r>
              <a:rPr lang="es-ES" sz="1600" b="1"/>
              <a:t>              ADECUACIÓN DE LA </a:t>
            </a:r>
          </a:p>
          <a:p>
            <a:pPr algn="ctr"/>
            <a:r>
              <a:rPr lang="es-ES" sz="1600" b="1"/>
              <a:t>OFERTA Y </a:t>
            </a:r>
          </a:p>
          <a:p>
            <a:pPr algn="ctr"/>
            <a:r>
              <a:rPr lang="es-ES" sz="1600" b="1"/>
              <a:t>            ESPECIALIZACIÓN</a:t>
            </a:r>
          </a:p>
          <a:p>
            <a:pPr algn="ctr"/>
            <a:r>
              <a:rPr lang="es-ES" sz="1600" b="1"/>
              <a:t>DE LA CADENA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651500" y="1052513"/>
            <a:ext cx="3455988" cy="2016125"/>
          </a:xfrm>
          <a:prstGeom prst="chevron">
            <a:avLst>
              <a:gd name="adj" fmla="val 42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           </a:t>
            </a:r>
            <a:r>
              <a:rPr lang="es-ES" b="1"/>
              <a:t>COMPONENTE 3:</a:t>
            </a:r>
          </a:p>
          <a:p>
            <a:pPr algn="ctr"/>
            <a:r>
              <a:rPr lang="es-ES" sz="1600" b="1"/>
              <a:t>                  ACCESO COMPETITIVO</a:t>
            </a:r>
          </a:p>
          <a:p>
            <a:pPr algn="ctr"/>
            <a:r>
              <a:rPr lang="es-ES" sz="1600" b="1"/>
              <a:t>            A LOS MERCADOS</a:t>
            </a:r>
          </a:p>
          <a:p>
            <a:pPr algn="ctr"/>
            <a:r>
              <a:rPr lang="es-ES" sz="1600" b="1"/>
              <a:t>           INTERNACIONALES.</a:t>
            </a:r>
          </a:p>
          <a:p>
            <a:pPr algn="ctr"/>
            <a:endParaRPr lang="es-ES" sz="1600" b="1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79388" y="4724400"/>
            <a:ext cx="8713787" cy="172878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 b="1"/>
          </a:p>
          <a:p>
            <a:pPr algn="ctr"/>
            <a:endParaRPr lang="es-ES" sz="1600" b="1"/>
          </a:p>
          <a:p>
            <a:pPr algn="ctr"/>
            <a:endParaRPr lang="es-ES" sz="1600" b="1"/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BENEFICIARIOS: APROXIMADAMENTE 1.000 PRODUCTORES CACAOTEROS,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110 PYMES, 25 ASOCIACIONES DE PRODUCTORES DE PRIMER PISO, 5 ASOCIACIONES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CON INTERÉS DE PERTENECER A LAS ASOCIACIONES BENEFICIARIAS DE SEGUNDO PISO,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2 ENTIDADES DE SEGUNDO PISO, 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60 ACOPIADORES Y 20 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EXPORTADORES CAPACITADOS EN CONTROL DE CALIDAD.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b="1"/>
              <a:t> 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50825" y="3357563"/>
            <a:ext cx="8893175" cy="1223962"/>
          </a:xfrm>
          <a:prstGeom prst="homePlate">
            <a:avLst>
              <a:gd name="adj" fmla="val 181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/>
              <a:t>COMPONENTE 4: DISEMINACIÓN DE RESULTADOS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19" name="Rectangle 35"/>
          <p:cNvSpPr>
            <a:spLocks noGrp="1" noChangeArrowheads="1"/>
          </p:cNvSpPr>
          <p:nvPr>
            <p:ph type="title"/>
          </p:nvPr>
        </p:nvSpPr>
        <p:spPr>
          <a:xfrm>
            <a:off x="3913188" y="44450"/>
            <a:ext cx="4330700" cy="450850"/>
          </a:xfrm>
        </p:spPr>
        <p:txBody>
          <a:bodyPr/>
          <a:lstStyle/>
          <a:p>
            <a:r>
              <a:rPr lang="es-MX" sz="3200"/>
              <a:t>Tipos de cadenas</a:t>
            </a:r>
            <a:endParaRPr lang="es-ES" sz="3200"/>
          </a:p>
        </p:txBody>
      </p:sp>
      <p:graphicFrame>
        <p:nvGraphicFramePr>
          <p:cNvPr id="195660" name="Group 76"/>
          <p:cNvGraphicFramePr>
            <a:graphicFrameLocks noGrp="1"/>
          </p:cNvGraphicFramePr>
          <p:nvPr>
            <p:ph idx="1"/>
          </p:nvPr>
        </p:nvGraphicFramePr>
        <p:xfrm>
          <a:off x="519113" y="765175"/>
          <a:ext cx="8229600" cy="5668963"/>
        </p:xfrm>
        <a:graphic>
          <a:graphicData uri="http://schemas.openxmlformats.org/drawingml/2006/table">
            <a:tbl>
              <a:tblPr/>
              <a:tblGrid>
                <a:gridCol w="2027237"/>
                <a:gridCol w="2951163"/>
                <a:gridCol w="3251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PGothic" pitchFamily="34" charset="-128"/>
                        </a:rPr>
                        <a:t>Factores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PGothic" pitchFamily="34" charset="-128"/>
                        </a:rPr>
                        <a:t>Cadena Productiva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PGothic" pitchFamily="34" charset="-128"/>
                        </a:rPr>
                        <a:t>Cadena de Valor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Producto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Básico, poco diferenciado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Alta Calidad, Innovador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Orientación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Orientación de oferta;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visión, ni estrategia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Orientación de demanda;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Estrategia de competitividad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Estructura Organizativa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Relaciones inestables,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fragmentación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Alto grado de integración,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relaciones de coordinación y  reglas claramente definidas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Asociatividad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Inexistente o inestable,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desconfianza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Asociación de productores, alianzas con visión común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Eficiencia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Perdidas,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Crecimiento limitado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Valor agregado,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rentas más altas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634163" y="2073275"/>
            <a:ext cx="1333500" cy="541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2870200" y="1638300"/>
            <a:ext cx="1171575" cy="612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4829175" y="1614488"/>
            <a:ext cx="1193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817813" y="1709738"/>
            <a:ext cx="1258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i="1">
                <a:cs typeface="Times New Roman" pitchFamily="18" charset="0"/>
              </a:rPr>
              <a:t>Proveedores</a:t>
            </a:r>
            <a:endParaRPr lang="en-GB" sz="1400" b="1" i="1">
              <a:cs typeface="Times New Roman" pitchFamily="18" charset="0"/>
            </a:endParaRPr>
          </a:p>
          <a:p>
            <a:r>
              <a:rPr lang="en-GB" sz="1400" b="1" i="1">
                <a:cs typeface="Times New Roman" pitchFamily="18" charset="0"/>
              </a:rPr>
              <a:t>de insumos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6634163" y="2173288"/>
            <a:ext cx="1357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Comerciantes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7532688" y="1281113"/>
            <a:ext cx="13335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7475538" y="1304925"/>
            <a:ext cx="1338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Compradores</a:t>
            </a:r>
          </a:p>
          <a:p>
            <a:r>
              <a:rPr lang="en-GB" sz="1400" b="1" i="1">
                <a:cs typeface="Times New Roman" pitchFamily="18" charset="0"/>
              </a:rPr>
              <a:t>de productos</a:t>
            </a:r>
          </a:p>
        </p:txBody>
      </p:sp>
      <p:sp>
        <p:nvSpPr>
          <p:cNvPr id="191497" name="Freeform 9"/>
          <p:cNvSpPr>
            <a:spLocks/>
          </p:cNvSpPr>
          <p:nvPr/>
        </p:nvSpPr>
        <p:spPr bwMode="auto">
          <a:xfrm>
            <a:off x="3897313" y="1219200"/>
            <a:ext cx="1081087" cy="360363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27" y="8"/>
              </a:cxn>
              <a:cxn ang="0">
                <a:pos x="454" y="371"/>
              </a:cxn>
            </a:cxnLst>
            <a:rect l="0" t="0" r="r" b="b"/>
            <a:pathLst>
              <a:path w="454" h="371">
                <a:moveTo>
                  <a:pt x="0" y="326"/>
                </a:moveTo>
                <a:cubicBezTo>
                  <a:pt x="75" y="163"/>
                  <a:pt x="151" y="0"/>
                  <a:pt x="227" y="8"/>
                </a:cubicBezTo>
                <a:cubicBezTo>
                  <a:pt x="303" y="16"/>
                  <a:pt x="416" y="311"/>
                  <a:pt x="454" y="371"/>
                </a:cubicBezTo>
              </a:path>
            </a:pathLst>
          </a:custGeom>
          <a:noFill/>
          <a:ln w="44450" cap="flat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8" name="Freeform 10"/>
          <p:cNvSpPr>
            <a:spLocks/>
          </p:cNvSpPr>
          <p:nvPr/>
        </p:nvSpPr>
        <p:spPr bwMode="auto">
          <a:xfrm flipV="1">
            <a:off x="5481638" y="2371725"/>
            <a:ext cx="1079500" cy="431800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27" y="8"/>
              </a:cxn>
              <a:cxn ang="0">
                <a:pos x="454" y="371"/>
              </a:cxn>
            </a:cxnLst>
            <a:rect l="0" t="0" r="r" b="b"/>
            <a:pathLst>
              <a:path w="454" h="371">
                <a:moveTo>
                  <a:pt x="0" y="326"/>
                </a:moveTo>
                <a:cubicBezTo>
                  <a:pt x="75" y="163"/>
                  <a:pt x="151" y="0"/>
                  <a:pt x="227" y="8"/>
                </a:cubicBezTo>
                <a:cubicBezTo>
                  <a:pt x="303" y="16"/>
                  <a:pt x="416" y="311"/>
                  <a:pt x="454" y="371"/>
                </a:cubicBezTo>
              </a:path>
            </a:pathLst>
          </a:custGeom>
          <a:noFill/>
          <a:ln w="44450" cap="flat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247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2000" b="1" i="1">
                <a:cs typeface="Times New Roman" pitchFamily="18" charset="0"/>
              </a:rPr>
              <a:t>Cadena productiva</a:t>
            </a:r>
          </a:p>
          <a:p>
            <a:pPr algn="r"/>
            <a:r>
              <a:rPr lang="de-DE" sz="2000" b="1" i="1">
                <a:cs typeface="Times New Roman" pitchFamily="18" charset="0"/>
              </a:rPr>
              <a:t>poco organizada</a:t>
            </a:r>
          </a:p>
        </p:txBody>
      </p:sp>
      <p:sp>
        <p:nvSpPr>
          <p:cNvPr id="191500" name="Freeform 12"/>
          <p:cNvSpPr>
            <a:spLocks/>
          </p:cNvSpPr>
          <p:nvPr/>
        </p:nvSpPr>
        <p:spPr bwMode="auto">
          <a:xfrm rot="-12875599" flipH="1" flipV="1">
            <a:off x="6562725" y="1508125"/>
            <a:ext cx="935038" cy="227013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27" y="8"/>
              </a:cxn>
              <a:cxn ang="0">
                <a:pos x="454" y="371"/>
              </a:cxn>
            </a:cxnLst>
            <a:rect l="0" t="0" r="r" b="b"/>
            <a:pathLst>
              <a:path w="454" h="371">
                <a:moveTo>
                  <a:pt x="0" y="326"/>
                </a:moveTo>
                <a:cubicBezTo>
                  <a:pt x="75" y="163"/>
                  <a:pt x="151" y="0"/>
                  <a:pt x="227" y="8"/>
                </a:cubicBezTo>
                <a:cubicBezTo>
                  <a:pt x="303" y="16"/>
                  <a:pt x="416" y="311"/>
                  <a:pt x="454" y="371"/>
                </a:cubicBezTo>
              </a:path>
            </a:pathLst>
          </a:custGeom>
          <a:noFill/>
          <a:ln w="44450" cap="flat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829175" y="1709738"/>
            <a:ext cx="1228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Productores</a:t>
            </a:r>
          </a:p>
          <a:p>
            <a:endParaRPr lang="en-GB" sz="1400" b="1" i="1">
              <a:cs typeface="Times New Roman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3930650" y="4894263"/>
            <a:ext cx="1695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cs typeface="Times New Roman" pitchFamily="18" charset="0"/>
              </a:rPr>
              <a:t>- tecnología</a:t>
            </a:r>
          </a:p>
          <a:p>
            <a:r>
              <a:rPr lang="en-GB" sz="1600" b="1">
                <a:cs typeface="Times New Roman" pitchFamily="18" charset="0"/>
              </a:rPr>
              <a:t>- financiación </a:t>
            </a:r>
          </a:p>
        </p:txBody>
      </p:sp>
      <p:sp>
        <p:nvSpPr>
          <p:cNvPr id="191503" name="AutoShape 15"/>
          <p:cNvSpPr>
            <a:spLocks noChangeArrowheads="1"/>
          </p:cNvSpPr>
          <p:nvPr/>
        </p:nvSpPr>
        <p:spPr bwMode="auto">
          <a:xfrm>
            <a:off x="4545013" y="4487863"/>
            <a:ext cx="330200" cy="381000"/>
          </a:xfrm>
          <a:prstGeom prst="upArrow">
            <a:avLst>
              <a:gd name="adj1" fmla="val 50000"/>
              <a:gd name="adj2" fmla="val 2884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6827838" y="4894263"/>
            <a:ext cx="1733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cs typeface="Times New Roman" pitchFamily="18" charset="0"/>
              </a:rPr>
              <a:t> - </a:t>
            </a:r>
            <a:r>
              <a:rPr lang="es-CO" sz="1600" b="1">
                <a:cs typeface="Times New Roman" pitchFamily="18" charset="0"/>
              </a:rPr>
              <a:t>promoción de</a:t>
            </a:r>
            <a:br>
              <a:rPr lang="es-CO" sz="1600" b="1">
                <a:cs typeface="Times New Roman" pitchFamily="18" charset="0"/>
              </a:rPr>
            </a:br>
            <a:r>
              <a:rPr lang="es-CO" sz="1600" b="1">
                <a:cs typeface="Times New Roman" pitchFamily="18" charset="0"/>
              </a:rPr>
              <a:t>   la exportación</a:t>
            </a:r>
          </a:p>
        </p:txBody>
      </p:sp>
      <p:sp>
        <p:nvSpPr>
          <p:cNvPr id="191505" name="AutoShape 17"/>
          <p:cNvSpPr>
            <a:spLocks noChangeArrowheads="1"/>
          </p:cNvSpPr>
          <p:nvPr/>
        </p:nvSpPr>
        <p:spPr bwMode="auto">
          <a:xfrm>
            <a:off x="7232650" y="4487863"/>
            <a:ext cx="330200" cy="381000"/>
          </a:xfrm>
          <a:prstGeom prst="upArrow">
            <a:avLst>
              <a:gd name="adj1" fmla="val 50000"/>
              <a:gd name="adj2" fmla="val 2884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AutoShape 18"/>
          <p:cNvSpPr>
            <a:spLocks noChangeArrowheads="1"/>
          </p:cNvSpPr>
          <p:nvPr/>
        </p:nvSpPr>
        <p:spPr bwMode="auto">
          <a:xfrm>
            <a:off x="5943600" y="4487863"/>
            <a:ext cx="330200" cy="381000"/>
          </a:xfrm>
          <a:prstGeom prst="upArrow">
            <a:avLst>
              <a:gd name="adj1" fmla="val 50000"/>
              <a:gd name="adj2" fmla="val 2884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2697163" y="3567113"/>
            <a:ext cx="6169025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7969250" y="3736975"/>
            <a:ext cx="965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6808788" y="3736975"/>
            <a:ext cx="1016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2673350" y="3736975"/>
            <a:ext cx="121285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4060825" y="3736975"/>
            <a:ext cx="1163638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2692400" y="3787775"/>
            <a:ext cx="1258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Proveedores</a:t>
            </a:r>
          </a:p>
          <a:p>
            <a:r>
              <a:rPr lang="en-GB" sz="1400" b="1" i="1">
                <a:cs typeface="Times New Roman" pitchFamily="18" charset="0"/>
              </a:rPr>
              <a:t>de insumos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4060825" y="3787775"/>
            <a:ext cx="122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i="1">
                <a:cs typeface="Times New Roman" pitchFamily="18" charset="0"/>
              </a:rPr>
              <a:t>Productores</a:t>
            </a:r>
            <a:endParaRPr lang="en-GB" sz="1400" b="1" i="1">
              <a:cs typeface="Times New Roman" pitchFamily="18" charset="0"/>
            </a:endParaRP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6827838" y="3787775"/>
            <a:ext cx="806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Comer-</a:t>
            </a:r>
          </a:p>
          <a:p>
            <a:r>
              <a:rPr lang="en-GB" sz="1400" b="1" i="1">
                <a:cs typeface="Times New Roman" pitchFamily="18" charset="0"/>
              </a:rPr>
              <a:t>ciantes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7962900" y="3787775"/>
            <a:ext cx="912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Mercado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5360988" y="3736975"/>
            <a:ext cx="1300162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Text Box 29"/>
          <p:cNvSpPr txBox="1">
            <a:spLocks noChangeArrowheads="1"/>
          </p:cNvSpPr>
          <p:nvPr/>
        </p:nvSpPr>
        <p:spPr bwMode="auto">
          <a:xfrm>
            <a:off x="5305425" y="3787775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i="1">
                <a:cs typeface="Times New Roman" pitchFamily="18" charset="0"/>
              </a:rPr>
              <a:t>Proveedores</a:t>
            </a:r>
          </a:p>
          <a:p>
            <a:r>
              <a:rPr lang="en-GB" sz="1400" b="1" i="1">
                <a:cs typeface="Times New Roman" pitchFamily="18" charset="0"/>
              </a:rPr>
              <a:t>serv. logística</a:t>
            </a:r>
          </a:p>
        </p:txBody>
      </p:sp>
      <p:sp>
        <p:nvSpPr>
          <p:cNvPr id="191518" name="Text Box 30"/>
          <p:cNvSpPr txBox="1">
            <a:spLocks noChangeArrowheads="1"/>
          </p:cNvSpPr>
          <p:nvPr/>
        </p:nvSpPr>
        <p:spPr bwMode="auto">
          <a:xfrm>
            <a:off x="2698750" y="2925763"/>
            <a:ext cx="1247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R" sz="1400" b="1">
                <a:cs typeface="Times New Roman" pitchFamily="18" charset="0"/>
              </a:rPr>
              <a:t>Provisión de</a:t>
            </a:r>
          </a:p>
          <a:p>
            <a:r>
              <a:rPr lang="es-CR" sz="1400" b="1">
                <a:cs typeface="Times New Roman" pitchFamily="18" charset="0"/>
              </a:rPr>
              <a:t>Insumos</a:t>
            </a:r>
            <a:endParaRPr lang="en-GB" sz="1400" b="1">
              <a:cs typeface="Times New Roman" pitchFamily="18" charset="0"/>
            </a:endParaRPr>
          </a:p>
        </p:txBody>
      </p: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4067175" y="293370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cs typeface="Times New Roman" pitchFamily="18" charset="0"/>
              </a:rPr>
              <a:t>Producción</a:t>
            </a:r>
          </a:p>
          <a:p>
            <a:endParaRPr lang="en-GB" sz="1400" b="1">
              <a:cs typeface="Times New Roman" pitchFamily="18" charset="0"/>
            </a:endParaRP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265738" y="29337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BO" sz="1400" b="1">
                <a:cs typeface="Times New Roman" pitchFamily="18" charset="0"/>
              </a:rPr>
              <a:t>Logística post-producción</a:t>
            </a:r>
            <a:r>
              <a:rPr lang="en-GB" sz="1400" b="1">
                <a:cs typeface="Times New Roman" pitchFamily="18" charset="0"/>
              </a:rPr>
              <a:t> 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6792913" y="2933700"/>
            <a:ext cx="1052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cs typeface="Times New Roman" pitchFamily="18" charset="0"/>
              </a:rPr>
              <a:t>Comercia-</a:t>
            </a:r>
          </a:p>
          <a:p>
            <a:r>
              <a:rPr lang="en-GB" sz="1400" b="1">
                <a:cs typeface="Times New Roman" pitchFamily="18" charset="0"/>
              </a:rPr>
              <a:t>lización</a:t>
            </a:r>
          </a:p>
        </p:txBody>
      </p:sp>
      <p:sp>
        <p:nvSpPr>
          <p:cNvPr id="191522" name="Line 34"/>
          <p:cNvSpPr>
            <a:spLocks noChangeShapeType="1"/>
          </p:cNvSpPr>
          <p:nvPr/>
        </p:nvSpPr>
        <p:spPr bwMode="auto">
          <a:xfrm flipH="1">
            <a:off x="3984625" y="2981325"/>
            <a:ext cx="0" cy="140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7907338" y="2933700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cs typeface="Times New Roman" pitchFamily="18" charset="0"/>
              </a:rPr>
              <a:t>Consumo</a:t>
            </a:r>
          </a:p>
        </p:txBody>
      </p:sp>
      <p:sp>
        <p:nvSpPr>
          <p:cNvPr id="191524" name="Line 36"/>
          <p:cNvSpPr>
            <a:spLocks noChangeShapeType="1"/>
          </p:cNvSpPr>
          <p:nvPr/>
        </p:nvSpPr>
        <p:spPr bwMode="auto">
          <a:xfrm flipH="1">
            <a:off x="5297488" y="2981325"/>
            <a:ext cx="0" cy="140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5" name="Line 37"/>
          <p:cNvSpPr>
            <a:spLocks noChangeShapeType="1"/>
          </p:cNvSpPr>
          <p:nvPr/>
        </p:nvSpPr>
        <p:spPr bwMode="auto">
          <a:xfrm flipH="1">
            <a:off x="6734175" y="2981325"/>
            <a:ext cx="0" cy="140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6" name="Line 38"/>
          <p:cNvSpPr>
            <a:spLocks noChangeShapeType="1"/>
          </p:cNvSpPr>
          <p:nvPr/>
        </p:nvSpPr>
        <p:spPr bwMode="auto">
          <a:xfrm flipH="1">
            <a:off x="7897813" y="2981325"/>
            <a:ext cx="0" cy="140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0" y="3429000"/>
            <a:ext cx="277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2000" b="1" i="1">
                <a:cs typeface="Times New Roman" pitchFamily="18" charset="0"/>
              </a:rPr>
              <a:t>Cadena de Valor:</a:t>
            </a:r>
          </a:p>
          <a:p>
            <a:pPr algn="r"/>
            <a:r>
              <a:rPr lang="de-DE" sz="2000" b="1" i="1">
                <a:cs typeface="Times New Roman" pitchFamily="18" charset="0"/>
              </a:rPr>
              <a:t>Coordinacion vertical</a:t>
            </a:r>
          </a:p>
        </p:txBody>
      </p:sp>
      <p:sp>
        <p:nvSpPr>
          <p:cNvPr id="191528" name="Text Box 40"/>
          <p:cNvSpPr txBox="1">
            <a:spLocks noChangeArrowheads="1"/>
          </p:cNvSpPr>
          <p:nvPr/>
        </p:nvSpPr>
        <p:spPr bwMode="auto">
          <a:xfrm>
            <a:off x="2601913" y="4894263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cs typeface="Times New Roman" pitchFamily="18" charset="0"/>
              </a:rPr>
              <a:t>- </a:t>
            </a:r>
            <a:r>
              <a:rPr lang="en-GB" sz="1400" b="1">
                <a:cs typeface="Times New Roman" pitchFamily="18" charset="0"/>
              </a:rPr>
              <a:t>tecnologí</a:t>
            </a:r>
            <a:r>
              <a:rPr lang="en-GB" sz="1600" b="1">
                <a:cs typeface="Times New Roman" pitchFamily="18" charset="0"/>
              </a:rPr>
              <a:t>a</a:t>
            </a:r>
          </a:p>
          <a:p>
            <a:endParaRPr lang="en-GB" sz="1600" b="1">
              <a:cs typeface="Times New Roman" pitchFamily="18" charset="0"/>
            </a:endParaRPr>
          </a:p>
        </p:txBody>
      </p:sp>
      <p:sp>
        <p:nvSpPr>
          <p:cNvPr id="191529" name="AutoShape 41"/>
          <p:cNvSpPr>
            <a:spLocks noChangeArrowheads="1"/>
          </p:cNvSpPr>
          <p:nvPr/>
        </p:nvSpPr>
        <p:spPr bwMode="auto">
          <a:xfrm>
            <a:off x="3144838" y="4487863"/>
            <a:ext cx="330200" cy="381000"/>
          </a:xfrm>
          <a:prstGeom prst="upArrow">
            <a:avLst>
              <a:gd name="adj1" fmla="val 50000"/>
              <a:gd name="adj2" fmla="val 2884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2601913" y="5591175"/>
            <a:ext cx="6192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cs typeface="Times New Roman" pitchFamily="18" charset="0"/>
              </a:rPr>
              <a:t>- </a:t>
            </a:r>
            <a:r>
              <a:rPr lang="es-CO" sz="1600" b="1">
                <a:cs typeface="Times New Roman" pitchFamily="18" charset="0"/>
              </a:rPr>
              <a:t>Infraestructura, servicios de desarrollo empres., normativa</a:t>
            </a:r>
            <a:endParaRPr lang="en-GB" sz="1600" b="1">
              <a:cs typeface="Times New Roman" pitchFamily="18" charset="0"/>
            </a:endParaRPr>
          </a:p>
        </p:txBody>
      </p:sp>
      <p:sp>
        <p:nvSpPr>
          <p:cNvPr id="191531" name="Text Box 43"/>
          <p:cNvSpPr txBox="1">
            <a:spLocks noChangeArrowheads="1"/>
          </p:cNvSpPr>
          <p:nvPr/>
        </p:nvSpPr>
        <p:spPr bwMode="auto">
          <a:xfrm>
            <a:off x="5370513" y="4914900"/>
            <a:ext cx="1695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cs typeface="Times New Roman" pitchFamily="18" charset="0"/>
              </a:rPr>
              <a:t>- tecnología</a:t>
            </a:r>
          </a:p>
          <a:p>
            <a:r>
              <a:rPr lang="en-GB" sz="1600" b="1">
                <a:cs typeface="Times New Roman" pitchFamily="18" charset="0"/>
              </a:rPr>
              <a:t>- financiación</a:t>
            </a:r>
          </a:p>
        </p:txBody>
      </p:sp>
      <p:sp>
        <p:nvSpPr>
          <p:cNvPr id="191532" name="Rectangle 44"/>
          <p:cNvSpPr>
            <a:spLocks noChangeArrowheads="1"/>
          </p:cNvSpPr>
          <p:nvPr/>
        </p:nvSpPr>
        <p:spPr bwMode="auto">
          <a:xfrm>
            <a:off x="1408113" y="76200"/>
            <a:ext cx="7812087" cy="5794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3200" b="1"/>
              <a:t>Trabajando con cadenas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3"/>
            <a:ext cx="6361113" cy="1346200"/>
          </a:xfrm>
        </p:spPr>
        <p:txBody>
          <a:bodyPr/>
          <a:lstStyle/>
          <a:p>
            <a:r>
              <a:rPr lang="es-EC" sz="3200" b="1"/>
              <a:t>Fomento de cadenas </a:t>
            </a:r>
            <a:br>
              <a:rPr lang="es-EC" sz="3200" b="1"/>
            </a:br>
            <a:r>
              <a:rPr lang="es-EC" sz="3200" b="1"/>
              <a:t>Secuencia de etapas</a:t>
            </a:r>
            <a:endParaRPr lang="fr-FR" sz="3200"/>
          </a:p>
        </p:txBody>
      </p:sp>
      <p:sp>
        <p:nvSpPr>
          <p:cNvPr id="193539" name="AutoShape 3"/>
          <p:cNvSpPr>
            <a:spLocks noChangeAspect="1" noChangeArrowheads="1"/>
          </p:cNvSpPr>
          <p:nvPr/>
        </p:nvSpPr>
        <p:spPr bwMode="auto">
          <a:xfrm>
            <a:off x="381000" y="1371600"/>
            <a:ext cx="8255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575050" y="1371600"/>
            <a:ext cx="3140075" cy="94615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 anchor="ctr"/>
          <a:lstStyle/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Diagnóstico inicial para la </a:t>
            </a:r>
          </a:p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Selección de una cadena</a:t>
            </a:r>
            <a:endParaRPr lang="es-EC" sz="16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965325" y="2728913"/>
            <a:ext cx="2581275" cy="601662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/>
          <a:lstStyle/>
          <a:p>
            <a:pPr algn="ctr"/>
            <a:r>
              <a:rPr lang="es-EC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Estrategia de fomento CADENA NACIONAL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5181600" y="2728913"/>
            <a:ext cx="3382963" cy="547687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/>
          <a:lstStyle/>
          <a:p>
            <a:pPr algn="ctr"/>
            <a:r>
              <a:rPr lang="es-EC" sz="1600" b="1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Estrategia de fomento CADENA  INDIVIDUAL</a:t>
            </a:r>
            <a:endParaRPr lang="es-EC" sz="160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1687513" y="3533775"/>
            <a:ext cx="3068637" cy="742950"/>
          </a:xfrm>
          <a:prstGeom prst="parallelogram">
            <a:avLst>
              <a:gd name="adj" fmla="val 103259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 anchor="ctr"/>
          <a:lstStyle/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Diseño e</a:t>
            </a:r>
          </a:p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Implementación</a:t>
            </a:r>
            <a:endParaRPr lang="es-EC" sz="16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auto">
          <a:xfrm>
            <a:off x="5567363" y="3533775"/>
            <a:ext cx="3068637" cy="742950"/>
          </a:xfrm>
          <a:prstGeom prst="parallelogram">
            <a:avLst>
              <a:gd name="adj" fmla="val 103259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 anchor="ctr"/>
          <a:lstStyle/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Diseño e </a:t>
            </a:r>
          </a:p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Implementación</a:t>
            </a:r>
            <a:endParaRPr lang="es-EC" sz="16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3575050" y="4994275"/>
            <a:ext cx="3140075" cy="70167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 anchor="ctr"/>
          <a:lstStyle/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Seguimiento y</a:t>
            </a:r>
          </a:p>
          <a:p>
            <a:pPr algn="ctr"/>
            <a:r>
              <a:rPr lang="es-EC" sz="1600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Evaluación</a:t>
            </a:r>
            <a:endParaRPr lang="es-EC" sz="1600"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193546" name="AutoShape 10"/>
          <p:cNvCxnSpPr>
            <a:cxnSpLocks noChangeShapeType="1"/>
            <a:stCxn id="193540" idx="2"/>
            <a:endCxn id="193541" idx="0"/>
          </p:cNvCxnSpPr>
          <p:nvPr/>
        </p:nvCxnSpPr>
        <p:spPr bwMode="auto">
          <a:xfrm rot="5400000">
            <a:off x="3994944" y="1578769"/>
            <a:ext cx="411163" cy="1889125"/>
          </a:xfrm>
          <a:prstGeom prst="bentConnector3">
            <a:avLst>
              <a:gd name="adj1" fmla="val 49806"/>
            </a:avLst>
          </a:prstGeom>
          <a:noFill/>
          <a:ln w="9525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3547" name="AutoShape 11"/>
          <p:cNvCxnSpPr>
            <a:cxnSpLocks noChangeShapeType="1"/>
            <a:stCxn id="193540" idx="2"/>
            <a:endCxn id="193542" idx="0"/>
          </p:cNvCxnSpPr>
          <p:nvPr/>
        </p:nvCxnSpPr>
        <p:spPr bwMode="auto">
          <a:xfrm rot="16200000" flipH="1">
            <a:off x="5803900" y="1658938"/>
            <a:ext cx="411163" cy="1728787"/>
          </a:xfrm>
          <a:prstGeom prst="bentConnector3">
            <a:avLst>
              <a:gd name="adj1" fmla="val 49806"/>
            </a:avLst>
          </a:prstGeom>
          <a:noFill/>
          <a:ln w="9525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3548" name="AutoShape 12"/>
          <p:cNvCxnSpPr>
            <a:cxnSpLocks noChangeShapeType="1"/>
            <a:stCxn id="193543" idx="4"/>
            <a:endCxn id="193545" idx="0"/>
          </p:cNvCxnSpPr>
          <p:nvPr/>
        </p:nvCxnSpPr>
        <p:spPr bwMode="auto">
          <a:xfrm rot="16200000" flipH="1">
            <a:off x="3825082" y="3674268"/>
            <a:ext cx="717550" cy="1922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3549" name="AutoShape 13"/>
          <p:cNvCxnSpPr>
            <a:cxnSpLocks noChangeShapeType="1"/>
            <a:stCxn id="193544" idx="4"/>
            <a:endCxn id="193545" idx="0"/>
          </p:cNvCxnSpPr>
          <p:nvPr/>
        </p:nvCxnSpPr>
        <p:spPr bwMode="auto">
          <a:xfrm rot="5400000">
            <a:off x="5765007" y="3656806"/>
            <a:ext cx="717550" cy="1957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3550" name="AutoShape 14"/>
          <p:cNvSpPr>
            <a:spLocks noChangeArrowheads="1"/>
          </p:cNvSpPr>
          <p:nvPr/>
        </p:nvSpPr>
        <p:spPr bwMode="auto">
          <a:xfrm>
            <a:off x="4516438" y="3668713"/>
            <a:ext cx="1325562" cy="473075"/>
          </a:xfrm>
          <a:prstGeom prst="leftRightArrow">
            <a:avLst>
              <a:gd name="adj1" fmla="val 50000"/>
              <a:gd name="adj2" fmla="val 56040"/>
            </a:avLst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81000" y="1619250"/>
            <a:ext cx="1244600" cy="428625"/>
          </a:xfrm>
          <a:prstGeom prst="rect">
            <a:avLst/>
          </a:prstGeom>
          <a:solidFill>
            <a:srgbClr val="669999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/>
          <a:lstStyle/>
          <a:p>
            <a:r>
              <a:rPr lang="es-EC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PASO 1</a:t>
            </a:r>
            <a:endParaRPr lang="es-EC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381000" y="3195638"/>
            <a:ext cx="1244600" cy="430212"/>
          </a:xfrm>
          <a:prstGeom prst="rect">
            <a:avLst/>
          </a:prstGeom>
          <a:solidFill>
            <a:srgbClr val="669999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/>
          <a:lstStyle/>
          <a:p>
            <a:r>
              <a:rPr lang="es-EC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PASO 2</a:t>
            </a:r>
            <a:endParaRPr lang="es-EC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381000" y="4997450"/>
            <a:ext cx="1244600" cy="428625"/>
          </a:xfrm>
          <a:prstGeom prst="rect">
            <a:avLst/>
          </a:prstGeom>
          <a:solidFill>
            <a:srgbClr val="669999"/>
          </a:solidFill>
          <a:ln w="9525">
            <a:noFill/>
            <a:miter lim="800000"/>
            <a:headEnd/>
            <a:tailEnd/>
          </a:ln>
          <a:effectLst/>
        </p:spPr>
        <p:txBody>
          <a:bodyPr lIns="62179" tIns="31090" rIns="62179" bIns="31090"/>
          <a:lstStyle/>
          <a:p>
            <a:r>
              <a:rPr lang="es-EC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</a:rPr>
              <a:t>PASO 3</a:t>
            </a:r>
            <a:endParaRPr lang="es-EC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3554" name="AutoShape 18"/>
          <p:cNvSpPr>
            <a:spLocks noChangeArrowheads="1"/>
          </p:cNvSpPr>
          <p:nvPr/>
        </p:nvSpPr>
        <p:spPr bwMode="auto">
          <a:xfrm>
            <a:off x="4489450" y="3648075"/>
            <a:ext cx="1352550" cy="495300"/>
          </a:xfrm>
          <a:prstGeom prst="leftRightArrow">
            <a:avLst>
              <a:gd name="adj1" fmla="val 50000"/>
              <a:gd name="adj2" fmla="val 5461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49238" y="2492375"/>
            <a:ext cx="36020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2200" b="1" i="1">
                <a:latin typeface="Garamond" pitchFamily="18" charset="0"/>
              </a:rPr>
              <a:t>Socios Estratégicos: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sz="2200" b="1" i="1">
                <a:latin typeface="Garamond" pitchFamily="18" charset="0"/>
              </a:rPr>
              <a:t>Alianza Público – Privada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MX" sz="2200" b="1" i="1"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s-MX" sz="2200" b="1" i="1"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MX" sz="2200" b="1" i="1">
                <a:latin typeface="Garamond" pitchFamily="18" charset="0"/>
              </a:rPr>
              <a:t>Con Enfoque de Cadena de Valor</a:t>
            </a:r>
            <a:endParaRPr lang="es-ES" sz="2200" b="1" i="1">
              <a:latin typeface="Garamond" pitchFamily="18" charset="0"/>
            </a:endParaRP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825500" y="3484563"/>
            <a:ext cx="2232025" cy="800100"/>
            <a:chOff x="2154" y="1888"/>
            <a:chExt cx="1406" cy="504"/>
          </a:xfrm>
        </p:grpSpPr>
        <p:pic>
          <p:nvPicPr>
            <p:cNvPr id="184347" name="Picture 27" descr="diversi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24FF"/>
                </a:clrFrom>
                <a:clrTo>
                  <a:srgbClr val="0024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0" y="1904"/>
              <a:ext cx="480" cy="437"/>
            </a:xfrm>
            <a:prstGeom prst="rect">
              <a:avLst/>
            </a:prstGeom>
            <a:noFill/>
          </p:spPr>
        </p:pic>
        <p:pic>
          <p:nvPicPr>
            <p:cNvPr id="184354" name="Picture 34" descr="manosI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1504F3"/>
                </a:clrFrom>
                <a:clrTo>
                  <a:srgbClr val="1504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4" y="1888"/>
              <a:ext cx="720" cy="504"/>
            </a:xfrm>
            <a:prstGeom prst="rect">
              <a:avLst/>
            </a:prstGeom>
            <a:noFill/>
          </p:spPr>
        </p:pic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6732588" y="1844675"/>
            <a:ext cx="1938337" cy="3509963"/>
            <a:chOff x="4286" y="663"/>
            <a:chExt cx="1221" cy="2211"/>
          </a:xfrm>
        </p:grpSpPr>
        <p:sp>
          <p:nvSpPr>
            <p:cNvPr id="184325" name="Text Box 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286" y="1276"/>
              <a:ext cx="1221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/>
                <a:t>Sector Privado: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Proveedores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Productores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Comerciantes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Procesadores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Exportadores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endParaRPr lang="es-ES" sz="1600" b="1"/>
            </a:p>
          </p:txBody>
        </p:sp>
        <p:pic>
          <p:nvPicPr>
            <p:cNvPr id="184355" name="Picture 35" descr="biocomercio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2F4B9E"/>
                </a:clrFrom>
                <a:clrTo>
                  <a:srgbClr val="2F4B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3" y="663"/>
              <a:ext cx="672" cy="504"/>
            </a:xfrm>
            <a:prstGeom prst="rect">
              <a:avLst/>
            </a:prstGeom>
            <a:noFill/>
          </p:spPr>
        </p:pic>
      </p:grpSp>
      <p:grpSp>
        <p:nvGrpSpPr>
          <p:cNvPr id="184367" name="Group 47"/>
          <p:cNvGrpSpPr>
            <a:grpSpLocks/>
          </p:cNvGrpSpPr>
          <p:nvPr/>
        </p:nvGrpSpPr>
        <p:grpSpPr bwMode="auto">
          <a:xfrm>
            <a:off x="4284663" y="620713"/>
            <a:ext cx="2016125" cy="2392362"/>
            <a:chOff x="204" y="799"/>
            <a:chExt cx="1134" cy="1332"/>
          </a:xfrm>
        </p:grpSpPr>
        <p:sp>
          <p:nvSpPr>
            <p:cNvPr id="184352" name="Text Box 32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4" y="1480"/>
              <a:ext cx="113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Sector Público: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 Ministerios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 Organismos de Control</a:t>
              </a:r>
              <a:endParaRPr lang="es-ES" sz="1600" b="1"/>
            </a:p>
          </p:txBody>
        </p:sp>
        <p:pic>
          <p:nvPicPr>
            <p:cNvPr id="184358" name="Picture 38" descr="fortalecimiento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0000"/>
                </a:clrFrom>
                <a:clrTo>
                  <a:srgbClr val="FE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799"/>
              <a:ext cx="480" cy="436"/>
            </a:xfrm>
            <a:prstGeom prst="rect">
              <a:avLst/>
            </a:prstGeom>
            <a:noFill/>
          </p:spPr>
        </p:pic>
      </p:grpSp>
      <p:grpSp>
        <p:nvGrpSpPr>
          <p:cNvPr id="184371" name="Group 51"/>
          <p:cNvGrpSpPr>
            <a:grpSpLocks/>
          </p:cNvGrpSpPr>
          <p:nvPr/>
        </p:nvGrpSpPr>
        <p:grpSpPr bwMode="auto">
          <a:xfrm>
            <a:off x="4427538" y="3716338"/>
            <a:ext cx="2087562" cy="2520950"/>
            <a:chOff x="2789" y="2341"/>
            <a:chExt cx="1315" cy="1588"/>
          </a:xfrm>
        </p:grpSpPr>
        <p:pic>
          <p:nvPicPr>
            <p:cNvPr id="184365" name="Picture 45" descr="informacion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0000"/>
                </a:clrFrom>
                <a:clrTo>
                  <a:srgbClr val="FE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2341"/>
              <a:ext cx="907" cy="536"/>
            </a:xfrm>
            <a:prstGeom prst="rect">
              <a:avLst/>
            </a:prstGeom>
            <a:noFill/>
          </p:spPr>
        </p:pic>
        <p:sp>
          <p:nvSpPr>
            <p:cNvPr id="184366" name="Text Box 46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789" y="3193"/>
              <a:ext cx="1315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Otros: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 Cooperantes Internacionales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  <a:buFontTx/>
                <a:buChar char="•"/>
              </a:pPr>
              <a:r>
                <a:rPr lang="es-MX" sz="1600" b="1"/>
                <a:t>ONG’s locales</a:t>
              </a:r>
              <a:endParaRPr lang="es-ES" sz="16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627313" y="3094038"/>
            <a:ext cx="41052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2600" b="1" i="1">
                <a:latin typeface="Garamond" pitchFamily="18" charset="0"/>
              </a:rPr>
              <a:t>Factores Claves para la Creación de Redes y la sostenibilidad: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948488" y="2781300"/>
            <a:ext cx="1944687" cy="1265238"/>
            <a:chOff x="4377" y="845"/>
            <a:chExt cx="1225" cy="797"/>
          </a:xfrm>
        </p:grpSpPr>
        <p:sp>
          <p:nvSpPr>
            <p:cNvPr id="181253" name="Text Box 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464" y="1276"/>
              <a:ext cx="113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/>
                <a:t>Transferencia de Tecnológica</a:t>
              </a:r>
              <a:endParaRPr lang="es-ES" b="1"/>
            </a:p>
          </p:txBody>
        </p:sp>
        <p:pic>
          <p:nvPicPr>
            <p:cNvPr id="181255" name="Picture 7" descr="tecnologi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0000"/>
                </a:clrFrom>
                <a:clrTo>
                  <a:srgbClr val="FE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845"/>
              <a:ext cx="635" cy="426"/>
            </a:xfrm>
            <a:prstGeom prst="rect">
              <a:avLst/>
            </a:prstGeom>
            <a:noFill/>
          </p:spPr>
        </p:pic>
      </p:grpSp>
      <p:grpSp>
        <p:nvGrpSpPr>
          <p:cNvPr id="181310" name="Group 62"/>
          <p:cNvGrpSpPr>
            <a:grpSpLocks/>
          </p:cNvGrpSpPr>
          <p:nvPr/>
        </p:nvGrpSpPr>
        <p:grpSpPr bwMode="auto">
          <a:xfrm>
            <a:off x="2195513" y="4941888"/>
            <a:ext cx="2376487" cy="1695450"/>
            <a:chOff x="1383" y="3113"/>
            <a:chExt cx="1497" cy="1068"/>
          </a:xfrm>
        </p:grpSpPr>
        <p:sp>
          <p:nvSpPr>
            <p:cNvPr id="181254" name="Text Box 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00" y="3599"/>
              <a:ext cx="12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Encadenamiento Productivo y Comercialización Asociativa</a:t>
              </a:r>
            </a:p>
          </p:txBody>
        </p:sp>
        <p:grpSp>
          <p:nvGrpSpPr>
            <p:cNvPr id="181257" name="Group 9"/>
            <p:cNvGrpSpPr>
              <a:grpSpLocks/>
            </p:cNvGrpSpPr>
            <p:nvPr/>
          </p:nvGrpSpPr>
          <p:grpSpPr bwMode="auto">
            <a:xfrm>
              <a:off x="1383" y="3113"/>
              <a:ext cx="1115" cy="535"/>
              <a:chOff x="4150" y="2471"/>
              <a:chExt cx="1124" cy="596"/>
            </a:xfrm>
          </p:grpSpPr>
          <p:grpSp>
            <p:nvGrpSpPr>
              <p:cNvPr id="181258" name="Group 10"/>
              <p:cNvGrpSpPr>
                <a:grpSpLocks/>
              </p:cNvGrpSpPr>
              <p:nvPr/>
            </p:nvGrpSpPr>
            <p:grpSpPr bwMode="auto">
              <a:xfrm>
                <a:off x="4150" y="2471"/>
                <a:ext cx="1124" cy="596"/>
                <a:chOff x="4150" y="2471"/>
                <a:chExt cx="1124" cy="596"/>
              </a:xfrm>
            </p:grpSpPr>
            <p:grpSp>
              <p:nvGrpSpPr>
                <p:cNvPr id="181259" name="Group 11"/>
                <p:cNvGrpSpPr>
                  <a:grpSpLocks/>
                </p:cNvGrpSpPr>
                <p:nvPr/>
              </p:nvGrpSpPr>
              <p:grpSpPr bwMode="auto">
                <a:xfrm>
                  <a:off x="4150" y="2471"/>
                  <a:ext cx="1124" cy="596"/>
                  <a:chOff x="4150" y="2471"/>
                  <a:chExt cx="1124" cy="596"/>
                </a:xfrm>
              </p:grpSpPr>
              <p:pic>
                <p:nvPicPr>
                  <p:cNvPr id="181260" name="Picture 12" descr="cadenas">
                    <a:hlinkClick r:id="rId5" action="ppaction://hlinksldjump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C8253A"/>
                      </a:clrFrom>
                      <a:clrTo>
                        <a:srgbClr val="C8253A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0" y="2471"/>
                    <a:ext cx="1124" cy="59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8126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539"/>
                    <a:ext cx="408" cy="40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1262" name="Line 14"/>
                <p:cNvSpPr>
                  <a:spLocks noChangeShapeType="1"/>
                </p:cNvSpPr>
                <p:nvPr/>
              </p:nvSpPr>
              <p:spPr bwMode="auto">
                <a:xfrm>
                  <a:off x="4694" y="2750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263" name="Oval 15"/>
              <p:cNvSpPr>
                <a:spLocks noChangeArrowheads="1"/>
              </p:cNvSpPr>
              <p:nvPr/>
            </p:nvSpPr>
            <p:spPr bwMode="auto">
              <a:xfrm>
                <a:off x="4248" y="2527"/>
                <a:ext cx="453" cy="4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299" name="Group 51"/>
          <p:cNvGrpSpPr>
            <a:grpSpLocks/>
          </p:cNvGrpSpPr>
          <p:nvPr/>
        </p:nvGrpSpPr>
        <p:grpSpPr bwMode="auto">
          <a:xfrm>
            <a:off x="323850" y="2781300"/>
            <a:ext cx="2232025" cy="1092200"/>
            <a:chOff x="431" y="799"/>
            <a:chExt cx="1406" cy="688"/>
          </a:xfrm>
        </p:grpSpPr>
        <p:sp>
          <p:nvSpPr>
            <p:cNvPr id="1812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03" y="1151"/>
              <a:ext cx="113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   Producción en base demanda</a:t>
              </a:r>
              <a:r>
                <a:rPr lang="es-ES" u="sng"/>
                <a:t> </a:t>
              </a:r>
            </a:p>
          </p:txBody>
        </p:sp>
        <p:pic>
          <p:nvPicPr>
            <p:cNvPr id="181266" name="Picture 18" descr="mercados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6000" contrast="2000"/>
            </a:blip>
            <a:srcRect/>
            <a:stretch>
              <a:fillRect/>
            </a:stretch>
          </p:blipFill>
          <p:spPr bwMode="auto">
            <a:xfrm>
              <a:off x="431" y="799"/>
              <a:ext cx="495" cy="497"/>
            </a:xfrm>
            <a:prstGeom prst="rect">
              <a:avLst/>
            </a:prstGeom>
            <a:noFill/>
          </p:spPr>
        </p:pic>
      </p:grpSp>
      <p:grpSp>
        <p:nvGrpSpPr>
          <p:cNvPr id="181309" name="Group 61"/>
          <p:cNvGrpSpPr>
            <a:grpSpLocks/>
          </p:cNvGrpSpPr>
          <p:nvPr/>
        </p:nvGrpSpPr>
        <p:grpSpPr bwMode="auto">
          <a:xfrm>
            <a:off x="5508625" y="5157788"/>
            <a:ext cx="2257425" cy="1095375"/>
            <a:chOff x="3470" y="3249"/>
            <a:chExt cx="1422" cy="690"/>
          </a:xfrm>
        </p:grpSpPr>
        <p:pic>
          <p:nvPicPr>
            <p:cNvPr id="181270" name="Picture 22" descr="rural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0" y="3249"/>
              <a:ext cx="672" cy="481"/>
            </a:xfrm>
            <a:prstGeom prst="rect">
              <a:avLst/>
            </a:prstGeom>
            <a:noFill/>
          </p:spPr>
        </p:pic>
        <p:sp>
          <p:nvSpPr>
            <p:cNvPr id="181271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758" y="3619"/>
              <a:ext cx="11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Creaci</a:t>
              </a:r>
              <a:r>
                <a:rPr lang="es-ES" altLang="ja-JP" sz="1600" b="1">
                  <a:ea typeface="MS PGothic" pitchFamily="34" charset="-128"/>
                </a:rPr>
                <a:t>ón de Capacidades</a:t>
              </a:r>
              <a:r>
                <a:rPr lang="es-ES" sz="1600" u="sng"/>
                <a:t> </a:t>
              </a:r>
            </a:p>
          </p:txBody>
        </p:sp>
      </p:grpSp>
      <p:grpSp>
        <p:nvGrpSpPr>
          <p:cNvPr id="181297" name="Group 49"/>
          <p:cNvGrpSpPr>
            <a:grpSpLocks/>
          </p:cNvGrpSpPr>
          <p:nvPr/>
        </p:nvGrpSpPr>
        <p:grpSpPr bwMode="auto">
          <a:xfrm>
            <a:off x="5292725" y="981075"/>
            <a:ext cx="2022475" cy="1193800"/>
            <a:chOff x="1444" y="3360"/>
            <a:chExt cx="1274" cy="752"/>
          </a:xfrm>
        </p:grpSpPr>
        <p:sp>
          <p:nvSpPr>
            <p:cNvPr id="181265" name="Text Box 17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584" y="3792"/>
              <a:ext cx="11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Asociatividad Empresarial</a:t>
              </a:r>
              <a:endParaRPr lang="es-ES" u="sng"/>
            </a:p>
          </p:txBody>
        </p:sp>
        <p:pic>
          <p:nvPicPr>
            <p:cNvPr id="181274" name="Picture 26" descr="ruralII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F0FA1"/>
                </a:clrFrom>
                <a:clrTo>
                  <a:srgbClr val="0F0FA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4" y="3360"/>
              <a:ext cx="524" cy="440"/>
            </a:xfrm>
            <a:prstGeom prst="rect">
              <a:avLst/>
            </a:prstGeom>
            <a:noFill/>
          </p:spPr>
        </p:pic>
      </p:grpSp>
      <p:grpSp>
        <p:nvGrpSpPr>
          <p:cNvPr id="181308" name="Group 60"/>
          <p:cNvGrpSpPr>
            <a:grpSpLocks/>
          </p:cNvGrpSpPr>
          <p:nvPr/>
        </p:nvGrpSpPr>
        <p:grpSpPr bwMode="auto">
          <a:xfrm>
            <a:off x="2195513" y="1052513"/>
            <a:ext cx="1952625" cy="1220787"/>
            <a:chOff x="1383" y="663"/>
            <a:chExt cx="1230" cy="769"/>
          </a:xfrm>
        </p:grpSpPr>
        <p:sp>
          <p:nvSpPr>
            <p:cNvPr id="181272" name="Text Box 2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479" y="1112"/>
              <a:ext cx="11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s-ES" sz="1600" b="1"/>
                <a:t>Producto Competitivo</a:t>
              </a:r>
              <a:endParaRPr lang="es-ES" sz="1600" u="sng"/>
            </a:p>
          </p:txBody>
        </p:sp>
        <p:pic>
          <p:nvPicPr>
            <p:cNvPr id="181275" name="Picture 27" descr="diversi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0024FF"/>
                </a:clrFrom>
                <a:clrTo>
                  <a:srgbClr val="0024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3" y="663"/>
              <a:ext cx="480" cy="437"/>
            </a:xfrm>
            <a:prstGeom prst="rect">
              <a:avLst/>
            </a:prstGeom>
            <a:noFill/>
          </p:spPr>
        </p:pic>
      </p:grpSp>
      <p:sp>
        <p:nvSpPr>
          <p:cNvPr id="181303" name="Oval 55"/>
          <p:cNvSpPr>
            <a:spLocks noChangeArrowheads="1"/>
          </p:cNvSpPr>
          <p:nvPr/>
        </p:nvSpPr>
        <p:spPr bwMode="auto">
          <a:xfrm>
            <a:off x="468313" y="1268413"/>
            <a:ext cx="12954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/>
              <a:t>LIDERAZGO</a:t>
            </a:r>
          </a:p>
        </p:txBody>
      </p:sp>
      <p:sp>
        <p:nvSpPr>
          <p:cNvPr id="181304" name="Oval 56"/>
          <p:cNvSpPr>
            <a:spLocks noChangeArrowheads="1"/>
          </p:cNvSpPr>
          <p:nvPr/>
        </p:nvSpPr>
        <p:spPr bwMode="auto">
          <a:xfrm>
            <a:off x="3419475" y="333375"/>
            <a:ext cx="1944688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/>
              <a:t>RELACION DEL </a:t>
            </a:r>
          </a:p>
          <a:p>
            <a:pPr algn="ctr"/>
            <a:r>
              <a:rPr lang="es-ES" sz="1400"/>
              <a:t>SECTOR CON EL </a:t>
            </a:r>
          </a:p>
          <a:p>
            <a:pPr algn="ctr"/>
            <a:r>
              <a:rPr lang="es-ES" sz="1400"/>
              <a:t>MERCADO </a:t>
            </a:r>
          </a:p>
          <a:p>
            <a:pPr algn="ctr"/>
            <a:r>
              <a:rPr lang="es-ES" sz="1600"/>
              <a:t>EXTERNO</a:t>
            </a:r>
          </a:p>
        </p:txBody>
      </p:sp>
      <p:sp>
        <p:nvSpPr>
          <p:cNvPr id="181305" name="Oval 57"/>
          <p:cNvSpPr>
            <a:spLocks noChangeArrowheads="1"/>
          </p:cNvSpPr>
          <p:nvPr/>
        </p:nvSpPr>
        <p:spPr bwMode="auto">
          <a:xfrm>
            <a:off x="7091363" y="692150"/>
            <a:ext cx="18732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/>
              <a:t>INSTITUCIONALIDAD</a:t>
            </a:r>
          </a:p>
          <a:p>
            <a:pPr algn="ctr"/>
            <a:r>
              <a:rPr lang="es-ES" sz="1200"/>
              <a:t>FUERTE PARA</a:t>
            </a:r>
          </a:p>
          <a:p>
            <a:pPr algn="ctr"/>
            <a:r>
              <a:rPr lang="es-ES" sz="1200"/>
              <a:t>APROVECHAR</a:t>
            </a:r>
          </a:p>
          <a:p>
            <a:pPr algn="ctr"/>
            <a:r>
              <a:rPr lang="es-ES" sz="1200"/>
              <a:t>ASISTENCIA</a:t>
            </a:r>
          </a:p>
        </p:txBody>
      </p:sp>
      <p:sp>
        <p:nvSpPr>
          <p:cNvPr id="181306" name="Oval 58"/>
          <p:cNvSpPr>
            <a:spLocks noChangeArrowheads="1"/>
          </p:cNvSpPr>
          <p:nvPr/>
        </p:nvSpPr>
        <p:spPr bwMode="auto">
          <a:xfrm>
            <a:off x="684213" y="4724400"/>
            <a:ext cx="1584325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/>
              <a:t>ENFOQUE </a:t>
            </a:r>
          </a:p>
          <a:p>
            <a:pPr algn="ctr"/>
            <a:r>
              <a:rPr lang="es-ES" sz="1600"/>
              <a:t>EMPRESARIAL</a:t>
            </a:r>
          </a:p>
        </p:txBody>
      </p:sp>
      <p:sp>
        <p:nvSpPr>
          <p:cNvPr id="181307" name="Oval 59"/>
          <p:cNvSpPr>
            <a:spLocks noChangeArrowheads="1"/>
          </p:cNvSpPr>
          <p:nvPr/>
        </p:nvSpPr>
        <p:spPr bwMode="auto">
          <a:xfrm>
            <a:off x="7165975" y="4508500"/>
            <a:ext cx="172720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200"/>
              <a:t>COORDINACION </a:t>
            </a:r>
          </a:p>
          <a:p>
            <a:pPr algn="ctr"/>
            <a:r>
              <a:rPr lang="es-ES" sz="1200"/>
              <a:t>DE COOPERANTES Y </a:t>
            </a:r>
          </a:p>
          <a:p>
            <a:pPr algn="ctr"/>
            <a:r>
              <a:rPr lang="es-ES" sz="1200"/>
              <a:t>OTROS </a:t>
            </a:r>
          </a:p>
          <a:p>
            <a:pPr algn="ctr"/>
            <a:r>
              <a:rPr lang="es-ES" sz="1200"/>
              <a:t>ACTORES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03" grpId="0" animBg="1"/>
      <p:bldP spid="181304" grpId="0" animBg="1"/>
      <p:bldP spid="181305" grpId="0" animBg="1"/>
      <p:bldP spid="181306" grpId="0" animBg="1"/>
      <p:bldP spid="181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19125"/>
            <a:ext cx="8243887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2178050" y="44450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b="1">
                <a:solidFill>
                  <a:srgbClr val="996600"/>
                </a:solidFill>
              </a:rPr>
              <a:t>Ej.: Cadena de Cacao - Ecuador</a:t>
            </a:r>
            <a:endParaRPr lang="es-ES" sz="2400" b="1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4930</TotalTime>
  <Words>647</Words>
  <Application>Microsoft Office PowerPoint</Application>
  <PresentationFormat>On-screen Show (4:3)</PresentationFormat>
  <Paragraphs>207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Wingdings</vt:lpstr>
      <vt:lpstr>MS PGothic</vt:lpstr>
      <vt:lpstr>Trebuchet MS</vt:lpstr>
      <vt:lpstr>Garamond</vt:lpstr>
      <vt:lpstr>Arial Black</vt:lpstr>
      <vt:lpstr>Píxel</vt:lpstr>
      <vt:lpstr>Slide 1</vt:lpstr>
      <vt:lpstr>OBJETIVOS DEL PROYECTO</vt:lpstr>
      <vt:lpstr>COMPONENTES DEL PROYECTO</vt:lpstr>
      <vt:lpstr>Tipos de cadenas</vt:lpstr>
      <vt:lpstr>Slide 5</vt:lpstr>
      <vt:lpstr>Fomento de cadenas  Secuencia de etapas</vt:lpstr>
      <vt:lpstr>Slide 7</vt:lpstr>
      <vt:lpstr>Slide 8</vt:lpstr>
      <vt:lpstr>Slide 9</vt:lpstr>
      <vt:lpstr>Slide 10</vt:lpstr>
    </vt:vector>
  </TitlesOfParts>
  <Company>Bolaños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Bolaños</dc:creator>
  <cp:lastModifiedBy>anarod</cp:lastModifiedBy>
  <cp:revision>110</cp:revision>
  <dcterms:created xsi:type="dcterms:W3CDTF">2006-05-07T16:25:10Z</dcterms:created>
  <dcterms:modified xsi:type="dcterms:W3CDTF">2010-07-12T05:18:03Z</dcterms:modified>
</cp:coreProperties>
</file>