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71" r:id="rId2"/>
    <p:sldId id="267" r:id="rId3"/>
    <p:sldId id="268" r:id="rId4"/>
    <p:sldId id="269" r:id="rId5"/>
    <p:sldId id="270" r:id="rId6"/>
    <p:sldId id="258" r:id="rId7"/>
    <p:sldId id="262" r:id="rId8"/>
    <p:sldId id="263" r:id="rId9"/>
    <p:sldId id="259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11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39D8E2-5F97-40BB-B793-142915CB2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34051-6F9B-4480-9FF7-C45567B450D9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28A7A53-37BF-41CE-B66A-F3D27EFDE01B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1C76A-4707-4F7D-8BC0-5908E626FC19}" type="slidenum">
              <a:rPr lang="en-US"/>
              <a:pPr/>
              <a:t>2</a:t>
            </a:fld>
            <a:endParaRPr lang="en-US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78824-E744-4F5D-8CB8-B1E7294893C8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6F7DB-8042-433B-B592-4EECE9C11123}" type="slidenum">
              <a:rPr lang="en-US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D1659-B054-4AD5-A3FD-8ACC57F58E59}" type="slidenum">
              <a:rPr lang="en-US"/>
              <a:pPr/>
              <a:t>5</a:t>
            </a:fld>
            <a:endParaRPr 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0F9E5-0C40-4632-AD56-DD3C16938BEE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A90D8-E2D7-44B8-9CA3-B5D212641D17}" type="slidenum">
              <a:rPr lang="en-US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9A884-95FB-4853-AAF6-D78E674B5823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32FF3A-6C29-44A5-BF13-945EDB2448EA}" type="slidenum">
              <a:rPr lang="en-US"/>
              <a:pPr/>
              <a:t>9</a:t>
            </a:fld>
            <a:endParaRPr 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2285-88E0-4EFB-8956-E44C8C878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1579C-F424-4ECD-BF4A-AA5F3DEE3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60DBB-AF50-4FBE-80DA-12EF3AEDE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0466A-1E86-4279-A8A3-0CE755FA5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C6A99-3A1F-4D58-8E11-29B80D08D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7B2F7-92CD-431E-B774-970672553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D770A-BBAB-4C46-948E-D0EEABB37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D8D2C-77D4-46F1-9F8E-F700F7B0A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BC8BE-6C2E-40AE-B603-4CE3D54B5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5A79B-BF3D-4C5E-9467-28288A539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ACCF7-FAF4-4447-855B-AE2581532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19439DF-BBDD-4411-8475-708314AC2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743200"/>
            <a:ext cx="8686800" cy="685800"/>
          </a:xfrm>
        </p:spPr>
        <p:txBody>
          <a:bodyPr/>
          <a:lstStyle/>
          <a:p>
            <a:pPr eaLnBrk="1" hangingPunct="1"/>
            <a:r>
              <a:rPr lang="es-ES" sz="3600" b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Proyectos de competitividad local -  </a:t>
            </a:r>
            <a:br>
              <a:rPr lang="es-ES" sz="3600" b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es-ES" sz="3600" b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Bases para financiamiento FOMIN</a:t>
            </a:r>
          </a:p>
        </p:txBody>
      </p:sp>
      <p:pic>
        <p:nvPicPr>
          <p:cNvPr id="205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33400" y="22860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457200" y="4724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Robert Daughters, BID y Claudio Cortellese, FOMIN</a:t>
            </a:r>
            <a:endParaRPr lang="es-ES" sz="28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743200"/>
            <a:ext cx="8686800" cy="685800"/>
          </a:xfrm>
        </p:spPr>
        <p:txBody>
          <a:bodyPr/>
          <a:lstStyle/>
          <a:p>
            <a:pPr eaLnBrk="1" hangingPunct="1"/>
            <a:r>
              <a:rPr lang="es-ES" sz="3600" b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Muchas gracias</a:t>
            </a:r>
          </a:p>
        </p:txBody>
      </p:sp>
      <p:pic>
        <p:nvPicPr>
          <p:cNvPr id="3277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33400" y="22860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</p:txBody>
      </p:sp>
      <p:sp>
        <p:nvSpPr>
          <p:cNvPr id="32774" name="Rectangle 2"/>
          <p:cNvSpPr>
            <a:spLocks noChangeArrowheads="1"/>
          </p:cNvSpPr>
          <p:nvPr/>
        </p:nvSpPr>
        <p:spPr bwMode="auto">
          <a:xfrm>
            <a:off x="457200" y="4724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Robert Daughters, BID y Claudio Cortellese, FOMIN</a:t>
            </a:r>
            <a:endParaRPr lang="es-ES" sz="28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8686800" cy="685800"/>
          </a:xfrm>
        </p:spPr>
        <p:txBody>
          <a:bodyPr/>
          <a:lstStyle/>
          <a:p>
            <a:pPr eaLnBrk="1" hangingPunct="1"/>
            <a:r>
              <a:rPr lang="es-ES" sz="3200" b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La territorialidad del desarrollo productivo</a:t>
            </a:r>
          </a:p>
        </p:txBody>
      </p:sp>
      <p:pic>
        <p:nvPicPr>
          <p:cNvPr id="307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33400" y="20574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Las empresas actúan en un territorio y, a su vez, los territorios – con sus características económicas, culturales, y físicas particulares --  impactan fuertemente sobre la competitividad de las empresas – especialmente las pequeñas y medianas</a:t>
            </a: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endParaRPr lang="es-ES" sz="28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Las empresas – sobre todo pequeñas -- sacan ventajas de la cercanía del mercado de insumos, de los proveedores de bienes y servicios, así como de los sistemas locales de innovación, de logística, etc. y de la eficiencia de tales sistemas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endParaRPr lang="es-ES" sz="28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8686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b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La territorialidad del desarrollo productivo</a:t>
            </a:r>
          </a:p>
        </p:txBody>
      </p:sp>
      <p:pic>
        <p:nvPicPr>
          <p:cNvPr id="409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33400" y="2133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endParaRPr lang="es-ES" sz="28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Activos territoriales críticos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Materia prima y base de recursos naturales de un región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Pool de mano de obra (profesional y especializada)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Entidades o complejos regionales de conocimiento  e innovación</a:t>
            </a:r>
          </a:p>
          <a:p>
            <a:pPr lvl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686800" cy="762000"/>
          </a:xfrm>
        </p:spPr>
        <p:txBody>
          <a:bodyPr/>
          <a:lstStyle/>
          <a:p>
            <a:pPr eaLnBrk="1" hangingPunct="1"/>
            <a:r>
              <a:rPr lang="es-ES" sz="3200" b="1" smtClean="0">
                <a:solidFill>
                  <a:srgbClr val="996633"/>
                </a:solidFill>
                <a:cs typeface="Times New Roman" pitchFamily="18" charset="0"/>
              </a:rPr>
              <a:t>La territorialidad del desarrollo productivo</a:t>
            </a:r>
            <a:r>
              <a:rPr lang="es-ES" sz="3200" b="1" i="1" smtClean="0">
                <a:solidFill>
                  <a:srgbClr val="996633"/>
                </a:solidFill>
                <a:cs typeface="Times New Roman" pitchFamily="18" charset="0"/>
              </a:rPr>
              <a:t/>
            </a:r>
            <a:br>
              <a:rPr lang="es-ES" sz="3200" b="1" i="1" smtClean="0">
                <a:solidFill>
                  <a:srgbClr val="996633"/>
                </a:solidFill>
                <a:cs typeface="Times New Roman" pitchFamily="18" charset="0"/>
              </a:rPr>
            </a:br>
            <a:r>
              <a:rPr lang="es-ES" sz="2800" b="1" i="1" smtClean="0">
                <a:solidFill>
                  <a:srgbClr val="996633"/>
                </a:solidFill>
                <a:cs typeface="Times New Roman" pitchFamily="18" charset="0"/>
              </a:rPr>
              <a:t>-- otros activos territoriales críticos</a:t>
            </a:r>
          </a:p>
        </p:txBody>
      </p:sp>
      <p:pic>
        <p:nvPicPr>
          <p:cNvPr id="5123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3400" y="21336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endParaRPr lang="es-ES" sz="2800" b="1">
              <a:solidFill>
                <a:srgbClr val="996633"/>
              </a:solidFill>
              <a:cs typeface="Times New Roman" pitchFamily="18" charset="0"/>
            </a:endParaRPr>
          </a:p>
          <a:p>
            <a:pPr lvl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Bienes públicos locales y regionales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la red de </a:t>
            </a:r>
            <a:r>
              <a:rPr lang="es-ES" sz="28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infraestructura económica</a:t>
            </a: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(especialmente, transporte, energía y telecomunicaciones)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el acervo de </a:t>
            </a:r>
            <a:r>
              <a:rPr lang="es-ES" sz="28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capital social</a:t>
            </a: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(cultura empresarial; calidad de asociaciones y redes empresariales de una región)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el </a:t>
            </a:r>
            <a:r>
              <a:rPr lang="es-ES" sz="28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buen gobierno</a:t>
            </a: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(local y regional) y la eficacia del marco intergubernamental</a:t>
            </a:r>
          </a:p>
          <a:p>
            <a:pPr lvl="3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endParaRPr lang="es-ES" sz="28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endParaRPr lang="es-ES" sz="28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686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b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La territorialidad del desarrollo productivo</a:t>
            </a:r>
            <a:r>
              <a:rPr lang="es-ES" sz="2800" b="1" i="1" smtClean="0">
                <a:solidFill>
                  <a:srgbClr val="996633"/>
                </a:solidFill>
                <a:cs typeface="Times New Roman" pitchFamily="18" charset="0"/>
              </a:rPr>
              <a:t/>
            </a:r>
            <a:br>
              <a:rPr lang="es-ES" sz="2800" b="1" i="1" smtClean="0">
                <a:solidFill>
                  <a:srgbClr val="996633"/>
                </a:solidFill>
                <a:cs typeface="Times New Roman" pitchFamily="18" charset="0"/>
              </a:rPr>
            </a:br>
            <a:r>
              <a:rPr lang="es-ES" sz="2800" b="1" i="1" smtClean="0">
                <a:solidFill>
                  <a:srgbClr val="996633"/>
                </a:solidFill>
                <a:cs typeface="Times New Roman" pitchFamily="18" charset="0"/>
              </a:rPr>
              <a:t>-- otros activos territoriales críticos</a:t>
            </a:r>
          </a:p>
        </p:txBody>
      </p:sp>
      <p:pic>
        <p:nvPicPr>
          <p:cNvPr id="614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33400" y="22860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Asociación público-privado 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Marco regulatorio (local, regional y nacional) y su sistema de aplicación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Servicios de apoyo público al sector empresarial ( desde información y estadísticas; hasta programas comprensivos de apoyo)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Concertación público- privada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Planificación y coejecución de iniciativas de desarrollo estratégico territorial</a:t>
            </a:r>
          </a:p>
          <a:p>
            <a:pPr lvl="2"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Emprendimiento asociado público-privado (co-inversión)</a:t>
            </a:r>
          </a:p>
          <a:p>
            <a:pPr lvl="2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endParaRPr lang="es-ES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1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  <a:p>
            <a:pPr lvl="2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endParaRPr lang="es-ES" b="1">
              <a:solidFill>
                <a:srgbClr val="996633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686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b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Proyectos de Competitividad Local</a:t>
            </a:r>
            <a:r>
              <a:rPr lang="es-ES" sz="2800" b="1" smtClean="0">
                <a:solidFill>
                  <a:srgbClr val="996633"/>
                </a:solidFill>
                <a:cs typeface="Times New Roman" pitchFamily="18" charset="0"/>
              </a:rPr>
              <a:t> </a:t>
            </a:r>
            <a:br>
              <a:rPr lang="es-ES" sz="2800" b="1" smtClean="0">
                <a:solidFill>
                  <a:srgbClr val="996633"/>
                </a:solidFill>
                <a:cs typeface="Times New Roman" pitchFamily="18" charset="0"/>
              </a:rPr>
            </a:br>
            <a:r>
              <a:rPr lang="es-ES" sz="2800" b="1" i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Objetivo de los proyectos</a:t>
            </a:r>
          </a:p>
        </p:txBody>
      </p:sp>
      <p:pic>
        <p:nvPicPr>
          <p:cNvPr id="717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85800" y="20574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Fomentar el potencial de desarrollo de las pequeñas y medianas empresas de una región mediante el fortalecimiento de las ventajas competitiva de dicha región, actuando sobre los factores productivo y los activos presentes en el territorio definido</a:t>
            </a:r>
          </a:p>
          <a:p>
            <a:pPr algn="just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</a:pPr>
            <a: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Cada proyecto apuntará a un objetivo especifico ligado a la naturaleza y características de la iniciativa y deberá:</a:t>
            </a: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endParaRPr lang="es-ES" sz="2800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" y="4876800"/>
            <a:ext cx="8382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20750" indent="-468313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s-E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implantar formas adecuadas de colaboración publica-privada para el desarrollo de las PyMEs y del territorio</a:t>
            </a:r>
          </a:p>
          <a:p>
            <a:pPr marL="920750" indent="-468313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s-E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contribuir a ests esfuerzos de desarrollo</a:t>
            </a:r>
          </a:p>
          <a:p>
            <a:pPr marL="920750" indent="-468313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s-E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crear condiciones de sostenibilidad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b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Proyectos de Competitividad Local</a:t>
            </a:r>
            <a:r>
              <a:rPr lang="es-ES" sz="2800" b="1" smtClean="0">
                <a:solidFill>
                  <a:srgbClr val="996633"/>
                </a:solidFill>
                <a:cs typeface="Times New Roman" pitchFamily="18" charset="0"/>
              </a:rPr>
              <a:t> </a:t>
            </a:r>
            <a:br>
              <a:rPr lang="es-ES" sz="2800" b="1" smtClean="0">
                <a:solidFill>
                  <a:srgbClr val="996633"/>
                </a:solidFill>
                <a:cs typeface="Times New Roman" pitchFamily="18" charset="0"/>
              </a:rPr>
            </a:br>
            <a:r>
              <a:rPr lang="es-ES" sz="2800" b="1" i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Estructura típica de un proyecto</a:t>
            </a:r>
          </a:p>
        </p:txBody>
      </p:sp>
      <p:pic>
        <p:nvPicPr>
          <p:cNvPr id="819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33400" y="30480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s-ES" sz="2800" b="1" i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85800" y="28194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58838" indent="-452438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FontTx/>
              <a:buChar char="-"/>
              <a:defRPr/>
            </a:pPr>
            <a:r>
              <a:rPr lang="es-E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crear capacidades para hacer redes y generar confianza</a:t>
            </a:r>
            <a:r>
              <a:rPr lang="es-ES" sz="28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s-ES" sz="28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es-E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implantar metodologías y actuaciones priorizando las áreas de innovación y de inclusión social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09600" y="2133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s-ES" sz="32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Desarrollo institucional y </a:t>
            </a:r>
            <a:r>
              <a:rPr lang="es-ES" sz="28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governance</a:t>
            </a:r>
            <a:endParaRPr lang="es-ES" sz="2800" b="1" i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685800" y="419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34950" indent="-234950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Iniciativas de desarrollo empresarial en áreas estratégica para el territorio </a:t>
            </a:r>
            <a:r>
              <a:rPr lang="es-E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(iniciativas privadas)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609600" y="5181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58838" indent="-452438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FontTx/>
              <a:buChar char="-"/>
              <a:defRPr/>
            </a:pPr>
            <a:r>
              <a:rPr lang="es-E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Iniciativas colectivas entre empresas</a:t>
            </a:r>
            <a:br>
              <a:rPr lang="es-E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Innovadoras para la región y el sector</a:t>
            </a:r>
            <a:br>
              <a:rPr lang="es-E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Sostenibles ambientalmente y socialmente</a:t>
            </a:r>
            <a:endParaRPr lang="es-ES" sz="2800" b="1" i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b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Proyectos de Competitividad Local</a:t>
            </a:r>
            <a:r>
              <a:rPr lang="es-ES" sz="2800" b="1" smtClean="0">
                <a:solidFill>
                  <a:srgbClr val="996633"/>
                </a:solidFill>
                <a:cs typeface="Times New Roman" pitchFamily="18" charset="0"/>
              </a:rPr>
              <a:t> </a:t>
            </a:r>
            <a:br>
              <a:rPr lang="es-ES" sz="2800" b="1" smtClean="0">
                <a:solidFill>
                  <a:srgbClr val="996633"/>
                </a:solidFill>
                <a:cs typeface="Times New Roman" pitchFamily="18" charset="0"/>
              </a:rPr>
            </a:br>
            <a:r>
              <a:rPr lang="es-ES" sz="2800" b="1" i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Estructura típica de un proyecto</a:t>
            </a:r>
          </a:p>
        </p:txBody>
      </p:sp>
      <p:pic>
        <p:nvPicPr>
          <p:cNvPr id="921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33400" y="33528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s-ES" sz="2800" b="1" i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33400" y="5029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34950" indent="-234950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Monitoreo, lecciones aprendidas y difusión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62000" y="3352800"/>
            <a:ext cx="815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58838" indent="-452438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FontTx/>
              <a:buChar char="-"/>
              <a:defRPr/>
            </a:pPr>
            <a:r>
              <a:rPr lang="es-ES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iniciativas de mejoras de factores de competitividad</a:t>
            </a:r>
            <a:br>
              <a:rPr lang="es-ES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ligadas a las prioridades del sector empresarial</a:t>
            </a:r>
            <a:br>
              <a:rPr lang="es-ES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 carácter innovador y catalizador para el desarrollo de la región</a:t>
            </a:r>
          </a:p>
          <a:p>
            <a:pPr marL="858838" indent="-452438">
              <a:lnSpc>
                <a:spcPct val="80000"/>
              </a:lnSpc>
              <a:spcBef>
                <a:spcPct val="20000"/>
              </a:spcBef>
              <a:spcAft>
                <a:spcPct val="10000"/>
              </a:spcAft>
              <a:buFontTx/>
              <a:buChar char="-"/>
              <a:defRPr/>
            </a:pPr>
            <a:r>
              <a:rPr lang="es-ES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Mejoras de los activos territoriales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33400" y="25146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34950" indent="-234950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Fondos concursables para iniciativas p</a:t>
            </a:r>
            <a:r>
              <a:rPr lang="es-AR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</a:t>
            </a:r>
            <a:r>
              <a:rPr lang="es-E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blico-privada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686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b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Proyectos de Competitividad Territorial</a:t>
            </a:r>
            <a:r>
              <a:rPr lang="es-ES" sz="3200" b="1" smtClean="0">
                <a:solidFill>
                  <a:srgbClr val="996633"/>
                </a:solidFill>
                <a:cs typeface="Times New Roman" pitchFamily="18" charset="0"/>
              </a:rPr>
              <a:t> </a:t>
            </a:r>
            <a:br>
              <a:rPr lang="es-ES" sz="3200" b="1" smtClean="0">
                <a:solidFill>
                  <a:srgbClr val="996633"/>
                </a:solidFill>
                <a:cs typeface="Times New Roman" pitchFamily="18" charset="0"/>
              </a:rPr>
            </a:br>
            <a:r>
              <a:rPr lang="es-ES" sz="2800" b="1" i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Factores de éxito</a:t>
            </a:r>
            <a:endParaRPr lang="en-US" sz="2800" b="1" i="1" smtClean="0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pic>
        <p:nvPicPr>
          <p:cNvPr id="10243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62000" y="1905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Gestión del proyecto: basada en la participación </a:t>
            </a:r>
            <a:b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instituciones públicas y privadas </a:t>
            </a: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Áreas que tengan un claro potencial de desarrollo económico </a:t>
            </a: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experiencia previa en alianzas o colaboración público-privadas </a:t>
            </a: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Posibilidad de disponer de recursos de otras fuentes </a:t>
            </a:r>
            <a:b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capacidad para movilizar recursos en el territorio</a:t>
            </a:r>
          </a:p>
          <a:p>
            <a:pPr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FontTx/>
              <a:buChar char="•"/>
            </a:pPr>
            <a: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Capacidad de liderazgo en el sector público y en </a:t>
            </a:r>
            <a:b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8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sector privado</a:t>
            </a:r>
            <a:endParaRPr lang="es-ES" sz="2800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434</Words>
  <Application>Microsoft Office PowerPoint</Application>
  <PresentationFormat>On-screen Show (4:3)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Default Design</vt:lpstr>
      <vt:lpstr>Proyectos de competitividad local -   Bases para financiamiento FOMIN</vt:lpstr>
      <vt:lpstr>La territorialidad del desarrollo productivo</vt:lpstr>
      <vt:lpstr>La territorialidad del desarrollo productivo</vt:lpstr>
      <vt:lpstr>La territorialidad del desarrollo productivo -- otros activos territoriales críticos</vt:lpstr>
      <vt:lpstr>La territorialidad del desarrollo productivo -- otros activos territoriales críticos</vt:lpstr>
      <vt:lpstr>Proyectos de Competitividad Local  Objetivo de los proyectos</vt:lpstr>
      <vt:lpstr>Proyectos de Competitividad Local  Estructura típica de un proyecto</vt:lpstr>
      <vt:lpstr>Proyectos de Competitividad Local  Estructura típica de un proyecto</vt:lpstr>
      <vt:lpstr>Proyectos de Competitividad Territorial  Factores de éxito</vt:lpstr>
      <vt:lpstr>Muchas gracias</vt:lpstr>
    </vt:vector>
  </TitlesOfParts>
  <Company>Information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CLAUDIOC</dc:creator>
  <cp:lastModifiedBy>anarod</cp:lastModifiedBy>
  <cp:revision>15</cp:revision>
  <dcterms:created xsi:type="dcterms:W3CDTF">2007-10-17T09:29:57Z</dcterms:created>
  <dcterms:modified xsi:type="dcterms:W3CDTF">2010-07-13T13:44:52Z</dcterms:modified>
</cp:coreProperties>
</file>