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91" r:id="rId3"/>
    <p:sldId id="292" r:id="rId4"/>
    <p:sldId id="293" r:id="rId5"/>
    <p:sldId id="273" r:id="rId6"/>
    <p:sldId id="274" r:id="rId7"/>
    <p:sldId id="275" r:id="rId8"/>
    <p:sldId id="282" r:id="rId9"/>
    <p:sldId id="277" r:id="rId10"/>
    <p:sldId id="278" r:id="rId11"/>
    <p:sldId id="279" r:id="rId12"/>
    <p:sldId id="280" r:id="rId13"/>
    <p:sldId id="294" r:id="rId14"/>
    <p:sldId id="285" r:id="rId15"/>
    <p:sldId id="286" r:id="rId16"/>
    <p:sldId id="287" r:id="rId17"/>
    <p:sldId id="289" r:id="rId18"/>
    <p:sldId id="290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47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3709" autoAdjust="0"/>
  </p:normalViewPr>
  <p:slideViewPr>
    <p:cSldViewPr>
      <p:cViewPr varScale="1">
        <p:scale>
          <a:sx n="49" d="100"/>
          <a:sy n="49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009E73-EBF4-402F-A2EB-992E77A3D95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62C52-F70C-4C5B-B72A-166F3647549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317FF-41A3-4A71-A187-8F9A4EA6516F}" type="slidenum">
              <a:rPr lang="es-ES"/>
              <a:pPr/>
              <a:t>1</a:t>
            </a:fld>
            <a:endParaRPr lang="es-E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865C6-80AD-4495-BE5D-832266C017FB}" type="slidenum">
              <a:rPr lang="es-ES"/>
              <a:pPr/>
              <a:t>10</a:t>
            </a:fld>
            <a:endParaRPr lang="es-E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F0874-B1AF-4EAD-9145-CA66136F8A92}" type="slidenum">
              <a:rPr lang="es-ES"/>
              <a:pPr/>
              <a:t>11</a:t>
            </a:fld>
            <a:endParaRPr lang="es-E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9DA14-B8F8-4C84-84A8-02CD74246BC0}" type="slidenum">
              <a:rPr lang="es-ES"/>
              <a:pPr/>
              <a:t>12</a:t>
            </a:fld>
            <a:endParaRPr lang="es-E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B117F-4E50-49F9-8BB3-0DA84E6C2C42}" type="slidenum">
              <a:rPr lang="es-ES"/>
              <a:pPr/>
              <a:t>13</a:t>
            </a:fld>
            <a:endParaRPr lang="es-E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97ED7-F6A1-423F-85A5-54175E855380}" type="slidenum">
              <a:rPr lang="es-ES"/>
              <a:pPr/>
              <a:t>14</a:t>
            </a:fld>
            <a:endParaRPr lang="es-E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Podemos utilizar los componentes 2 y 3 de la </a:t>
            </a:r>
            <a:r>
              <a:rPr lang="es-ES" b="1"/>
              <a:t>Iniciativa K2 Practice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93CA4-712E-4178-B38F-F00A359FEEC1}" type="slidenum">
              <a:rPr lang="es-ES"/>
              <a:pPr/>
              <a:t>15</a:t>
            </a:fld>
            <a:endParaRPr lang="es-E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E9EA2-58C1-4FED-985D-60DC80CC10AE}" type="slidenum">
              <a:rPr lang="es-ES"/>
              <a:pPr/>
              <a:t>16</a:t>
            </a:fld>
            <a:endParaRPr lang="es-E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2B8BB-5488-4BA3-82F2-5CC97744300B}" type="slidenum">
              <a:rPr lang="es-ES"/>
              <a:pPr/>
              <a:t>17</a:t>
            </a:fld>
            <a:endParaRPr lang="es-E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6013" y="673100"/>
            <a:ext cx="4598987" cy="3449638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48163"/>
            <a:ext cx="5011738" cy="4122737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9207D-5ABB-42B3-8CD4-2FF8456793BD}" type="slidenum">
              <a:rPr lang="es-ES"/>
              <a:pPr/>
              <a:t>18</a:t>
            </a:fld>
            <a:endParaRPr lang="es-E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6013" y="673100"/>
            <a:ext cx="4598987" cy="3449638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48163"/>
            <a:ext cx="5011738" cy="4122737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44F88-2C75-4780-B3F9-48BBDB58E580}" type="slidenum">
              <a:rPr lang="es-ES"/>
              <a:pPr/>
              <a:t>2</a:t>
            </a:fld>
            <a:endParaRPr lang="es-ES"/>
          </a:p>
        </p:txBody>
      </p:sp>
      <p:sp>
        <p:nvSpPr>
          <p:cNvPr id="849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F9EAF-08C6-44DC-9F04-AD0EE374FCE5}" type="slidenum">
              <a:rPr lang="es-ES"/>
              <a:pPr/>
              <a:t>3</a:t>
            </a:fld>
            <a:endParaRPr lang="es-ES"/>
          </a:p>
        </p:txBody>
      </p:sp>
      <p:sp>
        <p:nvSpPr>
          <p:cNvPr id="870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Tenemos mucho conocmiento, sabemos cómo hacer las cosas, pero no lo compartimos.  Nuestro conocimiento tácito (el que está en nuestras mentes) debe ser compartido si queremos realizar todo su potencial.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9B7FA-5DB1-420E-82A7-588594CF3725}" type="slidenum">
              <a:rPr lang="es-ES"/>
              <a:pPr/>
              <a:t>4</a:t>
            </a:fld>
            <a:endParaRPr lang="es-ES"/>
          </a:p>
        </p:txBody>
      </p:sp>
      <p:sp>
        <p:nvSpPr>
          <p:cNvPr id="8909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6067A-A5B1-456F-AAFA-818745334E94}" type="slidenum">
              <a:rPr lang="es-ES"/>
              <a:pPr/>
              <a:t>5</a:t>
            </a:fld>
            <a:endParaRPr lang="es-E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87FF-302F-41EF-824B-7383EA2620BF}" type="slidenum">
              <a:rPr lang="es-ES"/>
              <a:pPr/>
              <a:t>6</a:t>
            </a:fld>
            <a:endParaRPr lang="es-E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91BDB-2D57-4FCE-943E-4D0EF7D277EF}" type="slidenum">
              <a:rPr lang="es-ES"/>
              <a:pPr/>
              <a:t>7</a:t>
            </a:fld>
            <a:endParaRPr lang="es-E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1B89B-AD0F-4354-8E3F-F9763F0FCF8F}" type="slidenum">
              <a:rPr lang="es-ES"/>
              <a:pPr/>
              <a:t>8</a:t>
            </a:fld>
            <a:endParaRPr lang="es-E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E24BC-5FB0-4A3E-A8D9-A57DCFC420B3}" type="slidenum">
              <a:rPr lang="es-ES"/>
              <a:pPr/>
              <a:t>9</a:t>
            </a:fld>
            <a:endParaRPr lang="es-E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C1173-43CB-4B8A-A0B9-EEE9235BD02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FAEC0-BA18-452F-84F5-8CEF632F32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D7477-E23E-47C6-8174-74B5DDF4C2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4F00A-5B58-4190-BB96-1F46F89CEF6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ECAD1-66B8-45BA-9DB5-3529679F792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446BA-2160-4DB8-9695-55E2B08A2F6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896B-55AB-4784-A854-23EECF913B9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59E2D-9383-4A79-A6D5-5035275BECB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554C0-8A0E-4463-924F-ACAE5DBCDF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D71C6-A37A-432F-846B-4004CAB24B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F298C-C667-44CE-BB4C-848752F5A91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5C30B0-61FE-414F-B9FF-039BCEE529B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adb.org/mi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mi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80" name="Picture 8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1473200"/>
            <a:ext cx="82296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ES" sz="2800" b="1"/>
              <a:t>PLAN DE LA SESIÓN</a:t>
            </a:r>
          </a:p>
          <a:p>
            <a:pPr marL="457200" indent="-457200" algn="ctr">
              <a:buFontTx/>
              <a:buChar char="•"/>
            </a:pPr>
            <a:endParaRPr lang="es-ES" sz="2800" b="1"/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Por qué el FOMIN adopta la Iniciativa de Gestión del Conocimiento, </a:t>
            </a:r>
            <a:r>
              <a:rPr lang="es-ES" sz="2800" b="1" i="1">
                <a:solidFill>
                  <a:srgbClr val="E47200"/>
                </a:solidFill>
              </a:rPr>
              <a:t>K2Practice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Qué es una comunidad de aprendizaje o práctica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Qué implica tener una comunidad virtual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Cómo puede ayudar el FOMIN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La Iniciativa FOMIN </a:t>
            </a:r>
            <a:r>
              <a:rPr lang="es-ES" sz="2800" b="1" i="1">
                <a:solidFill>
                  <a:srgbClr val="E47200"/>
                </a:solidFill>
              </a:rPr>
              <a:t>K2Practice</a:t>
            </a:r>
            <a:r>
              <a:rPr lang="es-ES" sz="2800" b="1"/>
              <a:t> de gestión del conocimiento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s-ES" sz="2800" b="1"/>
              <a:t>Apoyo al conocimiento a través de comunidades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026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0179" name="Picture 1027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0181" name="Rectangle 1029"/>
          <p:cNvSpPr>
            <a:spLocks noChangeArrowheads="1"/>
          </p:cNvSpPr>
          <p:nvPr/>
        </p:nvSpPr>
        <p:spPr bwMode="auto">
          <a:xfrm>
            <a:off x="609600" y="16764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Identificar una Agenda común.  </a:t>
            </a:r>
            <a:r>
              <a:rPr lang="es-ES" b="1">
                <a:solidFill>
                  <a:srgbClr val="E47200"/>
                </a:solidFill>
              </a:rPr>
              <a:t>¿Cuál en Argentina?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Construir confianza y adquirir compromisos;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Tenemos la confianza ya, </a:t>
            </a:r>
            <a:r>
              <a:rPr lang="es-ES" b="1">
                <a:solidFill>
                  <a:srgbClr val="E47200"/>
                </a:solidFill>
              </a:rPr>
              <a:t>¿pero podemos adquirir más compromisos?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Trabajar en conjunto; </a:t>
            </a:r>
            <a:r>
              <a:rPr lang="es-ES" b="1">
                <a:solidFill>
                  <a:srgbClr val="E47200"/>
                </a:solidFill>
              </a:rPr>
              <a:t>¿Podemos y queremos?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 b="1">
                <a:solidFill>
                  <a:srgbClr val="E47200"/>
                </a:solidFill>
              </a:rPr>
              <a:t>Los proyectos están en diversos sectores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Lograr primeros resultados exitosos con </a:t>
            </a:r>
            <a:r>
              <a:rPr lang="es-ES" b="1">
                <a:solidFill>
                  <a:srgbClr val="E47200"/>
                </a:solidFill>
              </a:rPr>
              <a:t>objetivos modestos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Incrementar la productividad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Desarrollar comunicaciones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s-ES"/>
              <a:t>Implementar sus productos</a:t>
            </a:r>
            <a:r>
              <a:rPr lang="es-ES" sz="200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s-ES" b="1">
                <a:solidFill>
                  <a:srgbClr val="CC3300"/>
                </a:solidFill>
              </a:rPr>
              <a:t>No olvidar que es un medio (potente) para mejorar nuestros resultados, por tanto limitar la inversión</a:t>
            </a:r>
          </a:p>
        </p:txBody>
      </p:sp>
      <p:sp>
        <p:nvSpPr>
          <p:cNvPr id="50182" name="Rectangle 1030"/>
          <p:cNvSpPr>
            <a:spLocks noChangeArrowheads="1"/>
          </p:cNvSpPr>
          <p:nvPr/>
        </p:nvSpPr>
        <p:spPr bwMode="auto">
          <a:xfrm>
            <a:off x="914400" y="1066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Pasos para crear una Comunidad de Aprendizaje</a:t>
            </a:r>
            <a:r>
              <a:rPr lang="es-E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50184" name="Text Box 1032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222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Compartir propósitos:  </a:t>
            </a:r>
            <a:r>
              <a:rPr lang="es-ES" sz="2800" b="1" i="1">
                <a:solidFill>
                  <a:srgbClr val="E47200"/>
                </a:solidFill>
              </a:rPr>
              <a:t>Entender las percepciones de los otros</a:t>
            </a:r>
            <a:r>
              <a:rPr lang="es-ES" sz="2800" i="1"/>
              <a:t> sobre la situación, sus </a:t>
            </a:r>
            <a:r>
              <a:rPr lang="es-ES" sz="2800" b="1" i="1">
                <a:solidFill>
                  <a:srgbClr val="E47200"/>
                </a:solidFill>
              </a:rPr>
              <a:t>deseos</a:t>
            </a:r>
            <a:r>
              <a:rPr lang="es-ES" sz="2800" i="1"/>
              <a:t> y </a:t>
            </a:r>
            <a:r>
              <a:rPr lang="es-ES" sz="2800" b="1" i="1">
                <a:solidFill>
                  <a:srgbClr val="E47200"/>
                </a:solidFill>
              </a:rPr>
              <a:t>necesidades</a:t>
            </a:r>
            <a:r>
              <a:rPr lang="es-ES" sz="2800" i="1"/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Definir aspectos críticos: </a:t>
            </a:r>
            <a:r>
              <a:rPr lang="es-ES" sz="2800" b="1" i="1">
                <a:solidFill>
                  <a:srgbClr val="E47200"/>
                </a:solidFill>
              </a:rPr>
              <a:t>Clarificar los temas</a:t>
            </a:r>
            <a:r>
              <a:rPr lang="es-ES" sz="2800" i="1"/>
              <a:t> que tienen que ser discutidos;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Identificar intereses: </a:t>
            </a:r>
            <a:r>
              <a:rPr lang="es-ES" sz="2800" i="1"/>
              <a:t>Avanzar más allá de las posiciones asumidas para </a:t>
            </a:r>
            <a:r>
              <a:rPr lang="es-ES" sz="2800" b="1" i="1">
                <a:solidFill>
                  <a:srgbClr val="E47200"/>
                </a:solidFill>
              </a:rPr>
              <a:t>buscar  y compartir temas coincidentes</a:t>
            </a:r>
            <a:r>
              <a:rPr lang="es-ES" sz="2800" i="1"/>
              <a:t>;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33400" y="10668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</a:t>
            </a:r>
            <a:endParaRPr lang="es-ES" sz="3600">
              <a:solidFill>
                <a:schemeClr val="tx2"/>
              </a:solidFill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42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Generar opciones:  </a:t>
            </a:r>
            <a:r>
              <a:rPr lang="es-ES" sz="2800" i="1"/>
              <a:t>Plantear opciones y mirar los problemas desde </a:t>
            </a:r>
            <a:r>
              <a:rPr lang="es-ES" sz="2800" b="1" i="1">
                <a:solidFill>
                  <a:srgbClr val="E47200"/>
                </a:solidFill>
              </a:rPr>
              <a:t>diferentes ángulos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Desarrollar criterios objetivos: </a:t>
            </a:r>
            <a:r>
              <a:rPr lang="es-ES" sz="2800" i="1"/>
              <a:t>Desarrollar </a:t>
            </a:r>
            <a:r>
              <a:rPr lang="es-ES" sz="2800" b="1" i="1"/>
              <a:t>criterios objetivos</a:t>
            </a:r>
            <a:r>
              <a:rPr lang="es-ES" sz="2800" i="1"/>
              <a:t> para permitir seleccionar opciones que sean mutuamente compartidas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Evaluar opciones: </a:t>
            </a:r>
            <a:r>
              <a:rPr lang="es-ES" sz="2800" i="1"/>
              <a:t>Evaluar todas las opciones y </a:t>
            </a:r>
            <a:r>
              <a:rPr lang="es-ES" sz="2800" b="1" i="1">
                <a:solidFill>
                  <a:srgbClr val="E47200"/>
                </a:solidFill>
              </a:rPr>
              <a:t>lograr acuerdos</a:t>
            </a:r>
            <a:r>
              <a:rPr lang="es-ES" sz="2800" i="1"/>
              <a:t>.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066800" y="12954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</a:t>
            </a:r>
            <a:endParaRPr lang="es-ES" sz="3600">
              <a:solidFill>
                <a:schemeClr val="tx2"/>
              </a:solidFill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011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85800" y="25146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Qué conocimientos tenemos;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Quiénes de nosotros tienen esos conocimientos;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Cómo podemos intercambiar conocimientos;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Dónde se generan otros conocimientos...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...Y muchas otras cosas más que nos interesan o convienen.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33400" y="914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¿Qué podemos identificar conjuntamente?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963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s-ES" sz="2800"/>
              <a:t>FOMIN acaba de presentar a sus donantes </a:t>
            </a:r>
            <a:r>
              <a:rPr lang="es-ES" sz="2800" b="1" i="1">
                <a:solidFill>
                  <a:srgbClr val="CC3300"/>
                </a:solidFill>
              </a:rPr>
              <a:t>K2Practice.</a:t>
            </a:r>
            <a:r>
              <a:rPr lang="es-ES" sz="2800" i="1"/>
              <a:t>  </a:t>
            </a:r>
            <a:r>
              <a:rPr lang="es-ES" sz="2800"/>
              <a:t>Tiene cuatro componentes: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s-ES" sz="2800" i="1"/>
              <a:t>Repositorios de Información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s-ES" sz="2800" b="1" i="1">
                <a:solidFill>
                  <a:srgbClr val="E47200"/>
                </a:solidFill>
              </a:rPr>
              <a:t>Comunidades de Aprendizaje FOMIN en clusters y países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s-ES" sz="2800" b="1" i="1">
                <a:solidFill>
                  <a:srgbClr val="E47200"/>
                </a:solidFill>
              </a:rPr>
              <a:t>Análisis de temas maduros en el FOMIN para la replicabilidad en otros contextos y lugares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s-ES" sz="2800" i="1"/>
              <a:t>Apoyo al cambio organizacional del FOMIN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066800" y="10668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PODEMOS AYUDAR</a:t>
            </a:r>
          </a:p>
          <a:p>
            <a:pPr algn="ctr"/>
            <a:r>
              <a:rPr lang="es-ES" sz="3200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Iniciativa K2Practice</a:t>
            </a:r>
            <a:endParaRPr lang="es-ES" sz="3600" i="1">
              <a:solidFill>
                <a:srgbClr val="CC3300"/>
              </a:solidFill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68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85800" y="1828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s-ES" sz="2800"/>
              <a:t>Dándoles un espacio para su comunidad virual 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s-ES" sz="2800" b="1" i="1">
                <a:solidFill>
                  <a:schemeClr val="accent2"/>
                </a:solidFill>
                <a:hlinkClick r:id="rId4"/>
              </a:rPr>
              <a:t>www.iadb.org/mif</a:t>
            </a:r>
            <a:r>
              <a:rPr lang="es-ES" sz="2800" b="1" i="1">
                <a:solidFill>
                  <a:schemeClr val="accent2"/>
                </a:solidFill>
              </a:rPr>
              <a:t>  </a:t>
            </a:r>
            <a:r>
              <a:rPr lang="es-ES" sz="2800"/>
              <a:t>para que puedan: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E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Tener sus proyectos y documentos relacionados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Tener un </a:t>
            </a:r>
            <a:r>
              <a:rPr lang="es-ES" sz="2800" i="1"/>
              <a:t>blog</a:t>
            </a:r>
            <a:r>
              <a:rPr lang="es-ES" sz="2800"/>
              <a:t> sobre el sector privado en Argentina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Tener </a:t>
            </a:r>
            <a:r>
              <a:rPr lang="es-ES" sz="2800" i="1"/>
              <a:t>papers</a:t>
            </a:r>
            <a:r>
              <a:rPr lang="es-ES" sz="2800"/>
              <a:t> o documentos clave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Tener discusiones virtuales (</a:t>
            </a:r>
            <a:r>
              <a:rPr lang="es-ES" sz="2800">
                <a:solidFill>
                  <a:srgbClr val="CC3300"/>
                </a:solidFill>
              </a:rPr>
              <a:t>recuerden son sólo un medio</a:t>
            </a:r>
            <a:r>
              <a:rPr lang="es-ES" sz="280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800"/>
              <a:t>Registrarse por temas de interés del FOMIN y reciban  y coloquen noticias y eventos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066800" y="10668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¿Cómo les podemos ayudar? </a:t>
            </a:r>
            <a:r>
              <a:rPr lang="es-E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(I)</a:t>
            </a:r>
            <a:endParaRPr lang="es-ES" sz="3600">
              <a:solidFill>
                <a:srgbClr val="CC3300"/>
              </a:solidFill>
            </a:endParaRP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373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066800" y="1676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Identificar y diseminar las lecciones de sus proyectos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Sistematizar y difundir el conocimiento que generen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s-ES" sz="2800">
                <a:solidFill>
                  <a:schemeClr val="tx2"/>
                </a:solidFill>
              </a:rPr>
              <a:t>Realización de pasantías en otros ejecutores en otros países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066800" y="10668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¿Cómo les podemos ayudar? </a:t>
            </a:r>
            <a:r>
              <a:rPr lang="es-E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(II)</a:t>
            </a:r>
            <a:endParaRPr lang="es-ES" sz="3600">
              <a:solidFill>
                <a:srgbClr val="CC3300"/>
              </a:solidFill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8001000" cy="5638800"/>
          </a:xfrm>
        </p:spPr>
        <p:txBody>
          <a:bodyPr/>
          <a:lstStyle/>
          <a:p>
            <a:pPr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 sz="4400" b="1"/>
              <a:t>MUCHAS GRACIAS</a:t>
            </a:r>
            <a:endParaRPr lang="es-ES_tradnl"/>
          </a:p>
          <a:p>
            <a:pPr algn="ctr"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/>
              <a:t>Para más información    </a:t>
            </a:r>
            <a:endParaRPr lang="es-ES_tradnl" sz="4400"/>
          </a:p>
          <a:p>
            <a:pPr algn="ctr">
              <a:buFontTx/>
              <a:buNone/>
            </a:pPr>
            <a:r>
              <a:rPr lang="es-ES_tradnl" sz="4400">
                <a:hlinkClick r:id="rId3"/>
              </a:rPr>
              <a:t>www.iadb.org/mif</a:t>
            </a:r>
            <a:endParaRPr lang="es-ES_tradnl" sz="4400"/>
          </a:p>
          <a:p>
            <a:pPr algn="ctr">
              <a:buFontTx/>
              <a:buNone/>
            </a:pPr>
            <a:endParaRPr lang="es-ES_tradnl" sz="4400"/>
          </a:p>
          <a:p>
            <a:pPr algn="ctr">
              <a:buFontTx/>
              <a:buNone/>
            </a:pPr>
            <a:r>
              <a:rPr lang="es-ES_tradnl"/>
              <a:t>Se puede suscribir para recibir noticias</a:t>
            </a:r>
            <a:endParaRPr lang="es-ES_tradnl" sz="4400"/>
          </a:p>
          <a:p>
            <a:pPr>
              <a:buFontTx/>
              <a:buNone/>
            </a:pPr>
            <a:endParaRPr lang="es-ES_tradnl"/>
          </a:p>
        </p:txBody>
      </p:sp>
      <p:pic>
        <p:nvPicPr>
          <p:cNvPr id="79875" name="Picture 3" descr="M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8375"/>
          </a:xfrm>
          <a:prstGeom prst="rect">
            <a:avLst/>
          </a:prstGeom>
          <a:noFill/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 flipH="1">
            <a:off x="0" y="1524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 rot="-5400000">
            <a:off x="-2712243" y="3625056"/>
            <a:ext cx="5943600" cy="519113"/>
          </a:xfrm>
          <a:prstGeom prst="rect">
            <a:avLst/>
          </a:prstGeom>
          <a:solidFill>
            <a:srgbClr val="F74A2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MX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D:\Data.idb\pic4.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397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85800" y="908050"/>
            <a:ext cx="8229600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es-ES" sz="2800" b="1"/>
              <a:t>¿Por qué el FOMIN adopta la Iniciativa de Gestión del Conocimiento, </a:t>
            </a:r>
            <a:r>
              <a:rPr lang="es-ES" sz="2800" b="1" i="1">
                <a:solidFill>
                  <a:srgbClr val="E47200"/>
                </a:solidFill>
              </a:rPr>
              <a:t>K2Practice</a:t>
            </a:r>
            <a:r>
              <a:rPr lang="es-ES" sz="2800" b="1" i="1"/>
              <a:t>?</a:t>
            </a:r>
          </a:p>
          <a:p>
            <a:pPr marL="457200" indent="-457200" algn="ctr">
              <a:lnSpc>
                <a:spcPct val="90000"/>
              </a:lnSpc>
            </a:pPr>
            <a:endParaRPr lang="es-ES" sz="2800"/>
          </a:p>
          <a:p>
            <a:pPr marL="457200" indent="-457200">
              <a:buFontTx/>
              <a:buChar char="•"/>
            </a:pPr>
            <a:r>
              <a:rPr lang="es-ES">
                <a:solidFill>
                  <a:srgbClr val="E47200"/>
                </a:solidFill>
              </a:rPr>
              <a:t>14 años experiencia</a:t>
            </a:r>
            <a:r>
              <a:rPr lang="es-ES"/>
              <a:t> en proyectos promoción sector privado (+1.000) con $1.200 millones aprobados y + 800 movilizados</a:t>
            </a:r>
          </a:p>
          <a:p>
            <a:pPr marL="457200" indent="-457200">
              <a:lnSpc>
                <a:spcPct val="60000"/>
              </a:lnSpc>
            </a:pPr>
            <a:endParaRPr lang="es-ES"/>
          </a:p>
          <a:p>
            <a:pPr marL="457200" indent="-457200">
              <a:buFontTx/>
              <a:buChar char="•"/>
            </a:pPr>
            <a:r>
              <a:rPr lang="es-ES"/>
              <a:t>Trabajamos con </a:t>
            </a:r>
            <a:r>
              <a:rPr lang="es-ES">
                <a:solidFill>
                  <a:srgbClr val="E47200"/>
                </a:solidFill>
              </a:rPr>
              <a:t>agentes de cambio</a:t>
            </a:r>
            <a:r>
              <a:rPr lang="es-ES"/>
              <a:t> (+ de 800) que promueven crecimiento y reducción pobreza a través sector privado</a:t>
            </a:r>
          </a:p>
          <a:p>
            <a:pPr marL="457200" indent="-457200">
              <a:lnSpc>
                <a:spcPct val="70000"/>
              </a:lnSpc>
            </a:pPr>
            <a:endParaRPr lang="es-ES"/>
          </a:p>
          <a:p>
            <a:pPr marL="457200" indent="-457200">
              <a:buFontTx/>
              <a:buChar char="•"/>
            </a:pPr>
            <a:r>
              <a:rPr lang="es-ES"/>
              <a:t>FOMIN concebido como </a:t>
            </a:r>
            <a:r>
              <a:rPr lang="es-ES">
                <a:solidFill>
                  <a:srgbClr val="E47200"/>
                </a:solidFill>
              </a:rPr>
              <a:t>laboratorio innovador</a:t>
            </a:r>
            <a:r>
              <a:rPr lang="es-ES"/>
              <a:t> para promover la replicabilidad a mayor escala y otros contextos</a:t>
            </a:r>
          </a:p>
          <a:p>
            <a:pPr marL="457200" indent="-457200">
              <a:lnSpc>
                <a:spcPct val="70000"/>
              </a:lnSpc>
            </a:pPr>
            <a:endParaRPr lang="es-ES"/>
          </a:p>
          <a:p>
            <a:pPr marL="457200" indent="-457200">
              <a:buFontTx/>
              <a:buChar char="•"/>
            </a:pPr>
            <a:r>
              <a:rPr lang="es-ES"/>
              <a:t>Queremos desencadenar </a:t>
            </a:r>
            <a:r>
              <a:rPr lang="es-ES">
                <a:solidFill>
                  <a:srgbClr val="E47200"/>
                </a:solidFill>
              </a:rPr>
              <a:t>práctica reflexiva</a:t>
            </a:r>
            <a:r>
              <a:rPr lang="es-ES"/>
              <a:t> colectiva para aumentar impacto proyectos.</a:t>
            </a:r>
          </a:p>
          <a:p>
            <a:pPr marL="457200" indent="-457200">
              <a:lnSpc>
                <a:spcPct val="70000"/>
              </a:lnSpc>
            </a:pPr>
            <a:endParaRPr lang="es-ES"/>
          </a:p>
          <a:p>
            <a:pPr marL="457200" indent="-457200">
              <a:lnSpc>
                <a:spcPct val="120000"/>
              </a:lnSpc>
              <a:buFontTx/>
              <a:buChar char="•"/>
            </a:pPr>
            <a:r>
              <a:rPr lang="es-ES" b="1" i="1">
                <a:solidFill>
                  <a:srgbClr val="E47200"/>
                </a:solidFill>
              </a:rPr>
              <a:t>K2Practice </a:t>
            </a:r>
            <a:r>
              <a:rPr lang="es-ES"/>
              <a:t>un medio para mejorar el impacto a través de los proyectos con </a:t>
            </a:r>
            <a:r>
              <a:rPr lang="es-ES">
                <a:solidFill>
                  <a:srgbClr val="E47200"/>
                </a:solidFill>
              </a:rPr>
              <a:t>Uds. de protagonistas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601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85800" y="908050"/>
            <a:ext cx="82296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ES" sz="2800" b="1"/>
              <a:t>¿Por qué Ustedes como socios? </a:t>
            </a:r>
            <a:r>
              <a:rPr lang="es-ES" sz="2800" b="1">
                <a:solidFill>
                  <a:srgbClr val="CC3300"/>
                </a:solidFill>
              </a:rPr>
              <a:t>(I)</a:t>
            </a:r>
            <a:endParaRPr lang="es-ES">
              <a:solidFill>
                <a:srgbClr val="CC3300"/>
              </a:solidFill>
            </a:endParaRPr>
          </a:p>
          <a:p>
            <a:pPr marL="457200" indent="-457200">
              <a:lnSpc>
                <a:spcPct val="60000"/>
              </a:lnSpc>
            </a:pPr>
            <a:endParaRPr lang="es-ES"/>
          </a:p>
          <a:p>
            <a:pPr marL="457200" indent="-457200">
              <a:buFontTx/>
              <a:buChar char="•"/>
            </a:pPr>
            <a:r>
              <a:rPr lang="es-ES" sz="2000"/>
              <a:t>Gran parte del </a:t>
            </a:r>
            <a:r>
              <a:rPr lang="es-ES" sz="2000" b="1">
                <a:solidFill>
                  <a:srgbClr val="E47200"/>
                </a:solidFill>
              </a:rPr>
              <a:t>conocimiento acumulado</a:t>
            </a:r>
            <a:r>
              <a:rPr lang="es-ES" sz="2000"/>
              <a:t> en los proyectos del FOMIN reside </a:t>
            </a:r>
            <a:r>
              <a:rPr lang="es-ES" sz="2000" b="1">
                <a:solidFill>
                  <a:srgbClr val="E47200"/>
                </a:solidFill>
              </a:rPr>
              <a:t>en sus organizaciones</a:t>
            </a:r>
          </a:p>
          <a:p>
            <a:pPr marL="457200" indent="-457200">
              <a:buFontTx/>
              <a:buChar char="•"/>
            </a:pPr>
            <a:r>
              <a:rPr lang="es-ES" sz="2000"/>
              <a:t>Desde un punto de vista colectivo, este </a:t>
            </a:r>
            <a:r>
              <a:rPr lang="es-ES" sz="2000" b="1">
                <a:solidFill>
                  <a:srgbClr val="E47200"/>
                </a:solidFill>
              </a:rPr>
              <a:t>conocimiento es tácito</a:t>
            </a:r>
          </a:p>
          <a:p>
            <a:pPr marL="457200" indent="-457200">
              <a:buFontTx/>
              <a:buChar char="•"/>
            </a:pPr>
            <a:r>
              <a:rPr lang="es-ES" sz="2000"/>
              <a:t>Este conocimiento es un </a:t>
            </a:r>
            <a:r>
              <a:rPr lang="es-ES" sz="2000" b="1">
                <a:solidFill>
                  <a:srgbClr val="E47200"/>
                </a:solidFill>
              </a:rPr>
              <a:t>bien público</a:t>
            </a:r>
            <a:r>
              <a:rPr lang="es-ES" sz="2000"/>
              <a:t>:  debemos hacerlo explícito y difundirlo para que otros se beneficien</a:t>
            </a:r>
          </a:p>
          <a:p>
            <a:pPr marL="457200" indent="-457200">
              <a:buFontTx/>
              <a:buChar char="•"/>
            </a:pPr>
            <a:endParaRPr lang="es-ES" sz="2000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63575" y="3375025"/>
            <a:ext cx="38369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/>
              <a:t>Nosotros</a:t>
            </a:r>
          </a:p>
          <a:p>
            <a:pPr>
              <a:buFontTx/>
              <a:buChar char="•"/>
            </a:pPr>
            <a:r>
              <a:rPr lang="es-ES" sz="2000"/>
              <a:t>Financiamos proyectos</a:t>
            </a:r>
          </a:p>
          <a:p>
            <a:pPr>
              <a:buFontTx/>
              <a:buChar char="•"/>
            </a:pPr>
            <a:r>
              <a:rPr lang="es-ES" sz="2000"/>
              <a:t>Accedemos a conocimiento global</a:t>
            </a:r>
          </a:p>
          <a:p>
            <a:pPr>
              <a:buFontTx/>
              <a:buChar char="•"/>
            </a:pPr>
            <a:r>
              <a:rPr lang="es-ES" sz="2000"/>
              <a:t>Transferimos conocimiento</a:t>
            </a:r>
          </a:p>
          <a:p>
            <a:pPr>
              <a:buFontTx/>
              <a:buChar char="•"/>
            </a:pPr>
            <a:r>
              <a:rPr lang="es-ES" sz="2000"/>
              <a:t>Obligados a crear plataformas intercambio para comunidad agentes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840288" y="3357563"/>
            <a:ext cx="42687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E47200"/>
                </a:solidFill>
              </a:rPr>
              <a:t>Ustedes</a:t>
            </a:r>
          </a:p>
          <a:p>
            <a:pPr>
              <a:buFontTx/>
              <a:buChar char="•"/>
            </a:pPr>
            <a:r>
              <a:rPr lang="es-ES" sz="2000">
                <a:solidFill>
                  <a:srgbClr val="E47200"/>
                </a:solidFill>
              </a:rPr>
              <a:t>Generan cambio</a:t>
            </a:r>
          </a:p>
          <a:p>
            <a:pPr>
              <a:buFontTx/>
              <a:buChar char="•"/>
            </a:pPr>
            <a:r>
              <a:rPr lang="es-ES" sz="2000">
                <a:solidFill>
                  <a:srgbClr val="E47200"/>
                </a:solidFill>
              </a:rPr>
              <a:t>Crean conocimiento original local</a:t>
            </a:r>
          </a:p>
          <a:p>
            <a:pPr>
              <a:buFontTx/>
              <a:buChar char="•"/>
            </a:pPr>
            <a:r>
              <a:rPr lang="es-ES" sz="2000">
                <a:solidFill>
                  <a:srgbClr val="E47200"/>
                </a:solidFill>
              </a:rPr>
              <a:t>Transfieren conocimiento local a globalidad</a:t>
            </a:r>
          </a:p>
          <a:p>
            <a:pPr>
              <a:buFontTx/>
              <a:buChar char="•"/>
            </a:pPr>
            <a:r>
              <a:rPr lang="es-ES" sz="2000">
                <a:solidFill>
                  <a:srgbClr val="E47200"/>
                </a:solidFill>
              </a:rPr>
              <a:t>Acceden a conocimiento global para mejorar su práctica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68313" y="5995988"/>
            <a:ext cx="860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CC3300"/>
                </a:solidFill>
              </a:rPr>
              <a:t>Combinación de ambos puede ser muy potente y mejora impacto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23" grpId="0"/>
      <p:bldP spid="860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806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85800" y="1301750"/>
            <a:ext cx="822960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ES" sz="2800" b="1"/>
              <a:t>¿Por qué Ustedes como socios? </a:t>
            </a:r>
            <a:r>
              <a:rPr lang="es-ES" sz="2800" b="1">
                <a:solidFill>
                  <a:srgbClr val="CC3300"/>
                </a:solidFill>
              </a:rPr>
              <a:t>(II)</a:t>
            </a:r>
            <a:endParaRPr lang="es-ES" sz="2800">
              <a:solidFill>
                <a:srgbClr val="CC3300"/>
              </a:solidFill>
            </a:endParaRPr>
          </a:p>
          <a:p>
            <a:pPr marL="457200" indent="-457200" algn="ctr">
              <a:lnSpc>
                <a:spcPct val="90000"/>
              </a:lnSpc>
            </a:pPr>
            <a:endParaRPr lang="es-ES" sz="3200"/>
          </a:p>
          <a:p>
            <a:pPr marL="457200" indent="-457200">
              <a:buFontTx/>
              <a:buChar char="•"/>
            </a:pPr>
            <a:r>
              <a:rPr lang="es-ES"/>
              <a:t>Número significativo de proyectos</a:t>
            </a:r>
          </a:p>
          <a:p>
            <a:pPr marL="457200" indent="-457200">
              <a:buFontTx/>
              <a:buChar char="•"/>
            </a:pPr>
            <a:r>
              <a:rPr lang="es-ES"/>
              <a:t>Sectores importantes para el desarrollo del sector privado</a:t>
            </a:r>
          </a:p>
          <a:p>
            <a:pPr marL="457200" indent="-457200">
              <a:buFontTx/>
              <a:buChar char="•"/>
            </a:pPr>
            <a:r>
              <a:rPr lang="es-ES"/>
              <a:t>Madurez en las </a:t>
            </a:r>
            <a:r>
              <a:rPr lang="es-ES" b="1">
                <a:solidFill>
                  <a:srgbClr val="E47200"/>
                </a:solidFill>
              </a:rPr>
              <a:t>relaciones colectivas</a:t>
            </a:r>
            <a:r>
              <a:rPr lang="es-ES"/>
              <a:t> entre FOMIN y sus socios y entre Uds.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755650" y="4221163"/>
            <a:ext cx="8388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/>
              <a:t>Con estos activos creemos que podemos:</a:t>
            </a:r>
          </a:p>
          <a:p>
            <a:pPr lvl="1">
              <a:buFontTx/>
              <a:buChar char="•"/>
            </a:pPr>
            <a:r>
              <a:rPr lang="es-ES"/>
              <a:t>Mejorar el impacto de los proyectos actuales y futuros</a:t>
            </a:r>
          </a:p>
          <a:p>
            <a:pPr lvl="1">
              <a:buFontTx/>
              <a:buChar char="•"/>
            </a:pPr>
            <a:r>
              <a:rPr lang="es-ES"/>
              <a:t>Asumir una </a:t>
            </a:r>
            <a:r>
              <a:rPr lang="es-ES" b="1">
                <a:solidFill>
                  <a:srgbClr val="E47200"/>
                </a:solidFill>
              </a:rPr>
              <a:t>responsabilidad compartida</a:t>
            </a:r>
            <a:r>
              <a:rPr lang="es-ES"/>
              <a:t> en esfuerzo</a:t>
            </a:r>
          </a:p>
          <a:p>
            <a:pPr lvl="1"/>
            <a:r>
              <a:rPr lang="es-ES"/>
              <a:t> de promoción crecimiento y generación empleo de calidad</a:t>
            </a:r>
          </a:p>
          <a:p>
            <a:pPr lvl="1">
              <a:buFontTx/>
              <a:buChar char="•"/>
            </a:pPr>
            <a:r>
              <a:rPr lang="es-ES"/>
              <a:t>Promover la </a:t>
            </a:r>
            <a:r>
              <a:rPr lang="es-ES" b="1">
                <a:solidFill>
                  <a:srgbClr val="E47200"/>
                </a:solidFill>
              </a:rPr>
              <a:t>replicabilidad</a:t>
            </a:r>
            <a:endParaRPr lang="es-ES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3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609600" y="21336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G</a:t>
            </a:r>
            <a:r>
              <a:rPr lang="es-ES" sz="3200"/>
              <a:t>rupos de personas que comparten inquietudes, problemas y pasión por un tema.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320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Profundizan sus conocimientos y experiencia en un área, interactuando periódicamente.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ES" sz="320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3200"/>
              <a:t>Comparten lo que ellos conocen y aprenden uno del otro sobre sus respectivas áreas de</a:t>
            </a:r>
            <a:r>
              <a:rPr lang="en-US" sz="3200"/>
              <a:t> </a:t>
            </a:r>
            <a:r>
              <a:rPr lang="es-ES" sz="3200"/>
              <a:t>experiencia.</a:t>
            </a:r>
            <a:endParaRPr lang="en-US" sz="32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009650" y="1162050"/>
            <a:ext cx="7383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Definición de Comunidad de Aprendizaje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98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s-ES" sz="3200"/>
              <a:t>Dos clases de Comunidades: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s-ES" sz="3200"/>
              <a:t>Auto organizadas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s-ES" sz="3200"/>
              <a:t>Patrocinadas por la Organización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endParaRPr lang="es-ES" sz="3200"/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s-ES" sz="3200"/>
              <a:t>Se diferencian de una </a:t>
            </a:r>
            <a:r>
              <a:rPr lang="es-ES" sz="3200" b="1" u="sng">
                <a:solidFill>
                  <a:srgbClr val="E47200"/>
                </a:solidFill>
              </a:rPr>
              <a:t>Red</a:t>
            </a:r>
            <a:r>
              <a:rPr lang="es-ES" sz="3200" b="1">
                <a:solidFill>
                  <a:srgbClr val="E47200"/>
                </a:solidFill>
              </a:rPr>
              <a:t> </a:t>
            </a:r>
            <a:r>
              <a:rPr lang="es-ES" sz="3200"/>
              <a:t>porque se enfocan en temas sustantivos y no </a:t>
            </a:r>
            <a:r>
              <a:rPr lang="es-ES" sz="3200" b="1">
                <a:solidFill>
                  <a:srgbClr val="E47200"/>
                </a:solidFill>
              </a:rPr>
              <a:t>solamente en relaciones.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s-ES" sz="3200" b="1">
              <a:solidFill>
                <a:srgbClr val="E47200"/>
              </a:solidFill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s-ES" sz="3200"/>
              <a:t>Se diferencian de un </a:t>
            </a:r>
            <a:r>
              <a:rPr lang="es-ES" sz="3200" b="1" u="sng">
                <a:solidFill>
                  <a:srgbClr val="E47200"/>
                </a:solidFill>
              </a:rPr>
              <a:t>equipo de trabajo</a:t>
            </a:r>
            <a:r>
              <a:rPr lang="es-ES" sz="3200"/>
              <a:t> porque están orientadas a compartir conocimientos en lugar de </a:t>
            </a:r>
            <a:r>
              <a:rPr lang="es-ES" sz="3200" b="1">
                <a:solidFill>
                  <a:srgbClr val="E47200"/>
                </a:solidFill>
              </a:rPr>
              <a:t>realizar tareas</a:t>
            </a:r>
            <a:r>
              <a:rPr lang="es-ES" sz="3200"/>
              <a:t>.</a:t>
            </a:r>
            <a:endParaRPr lang="en-US" sz="3200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09600" y="1066800"/>
            <a:ext cx="8305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3200" b="1"/>
              <a:t>Características</a:t>
            </a:r>
            <a:r>
              <a:rPr lang="es-ES" sz="2800" b="1"/>
              <a:t> C</a:t>
            </a:r>
            <a:r>
              <a:rPr lang="es-E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 </a:t>
            </a:r>
            <a:r>
              <a:rPr lang="es-E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(I)</a:t>
            </a:r>
            <a:endParaRPr lang="es-ES" sz="3200" b="1">
              <a:solidFill>
                <a:srgbClr val="CC3300"/>
              </a:solidFill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403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2800"/>
              <a:t>Las Comunidades necesitan crear </a:t>
            </a:r>
            <a:r>
              <a:rPr lang="es-ES" sz="2800" b="1">
                <a:solidFill>
                  <a:srgbClr val="E47200"/>
                </a:solidFill>
              </a:rPr>
              <a:t>eventos</a:t>
            </a:r>
            <a:r>
              <a:rPr lang="es-ES" sz="2800"/>
              <a:t>, </a:t>
            </a:r>
            <a:r>
              <a:rPr lang="es-ES" sz="2800" b="1">
                <a:solidFill>
                  <a:srgbClr val="E47200"/>
                </a:solidFill>
              </a:rPr>
              <a:t>actividades</a:t>
            </a:r>
            <a:r>
              <a:rPr lang="es-ES" sz="2800"/>
              <a:t> y </a:t>
            </a:r>
            <a:r>
              <a:rPr lang="es-ES" sz="2800" b="1">
                <a:solidFill>
                  <a:srgbClr val="E47200"/>
                </a:solidFill>
              </a:rPr>
              <a:t>relaciones</a:t>
            </a:r>
            <a:r>
              <a:rPr lang="es-ES" sz="2800"/>
              <a:t> que ayuden a que emerja su valor potencial, que permitan descubrir nuevas formas de incrementarlo, en lugar de determinar anticipadamente el valor esperado.</a:t>
            </a:r>
          </a:p>
          <a:p>
            <a:pPr>
              <a:spcBef>
                <a:spcPct val="20000"/>
              </a:spcBef>
            </a:pPr>
            <a:endParaRPr lang="es-ES" sz="2800"/>
          </a:p>
          <a:p>
            <a:pPr>
              <a:spcBef>
                <a:spcPct val="20000"/>
              </a:spcBef>
            </a:pPr>
            <a:r>
              <a:rPr lang="es-ES" sz="2800"/>
              <a:t>Una Comunidad </a:t>
            </a:r>
            <a:r>
              <a:rPr lang="es-ES" sz="2800" b="1">
                <a:solidFill>
                  <a:srgbClr val="E47200"/>
                </a:solidFill>
              </a:rPr>
              <a:t>explora</a:t>
            </a:r>
            <a:r>
              <a:rPr lang="es-ES" sz="2800"/>
              <a:t> tanto el conocimiento </a:t>
            </a:r>
            <a:r>
              <a:rPr lang="es-ES" sz="2800" b="1">
                <a:solidFill>
                  <a:srgbClr val="E47200"/>
                </a:solidFill>
              </a:rPr>
              <a:t>existente,</a:t>
            </a:r>
            <a:r>
              <a:rPr lang="es-ES" sz="2800"/>
              <a:t> como los </a:t>
            </a:r>
            <a:r>
              <a:rPr lang="es-ES" sz="2800" b="1">
                <a:solidFill>
                  <a:srgbClr val="E47200"/>
                </a:solidFill>
              </a:rPr>
              <a:t>últimos avances</a:t>
            </a:r>
            <a:r>
              <a:rPr lang="es-ES" sz="2800"/>
              <a:t> en el tema en  cuestión;</a:t>
            </a:r>
            <a:endParaRPr lang="en-US" sz="280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9750" y="1066800"/>
            <a:ext cx="83756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3200" b="1"/>
              <a:t>Características</a:t>
            </a:r>
            <a:r>
              <a:rPr lang="es-ES" sz="2800" b="1"/>
              <a:t> C</a:t>
            </a:r>
            <a:r>
              <a:rPr lang="es-E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 </a:t>
            </a:r>
            <a:r>
              <a:rPr lang="es-ES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(II)</a:t>
            </a:r>
            <a:endParaRPr lang="es-ES" sz="3200" b="1">
              <a:solidFill>
                <a:srgbClr val="CC3300"/>
              </a:solidFill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349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09600" y="1981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sz="3200"/>
              <a:t>Las Comunidades son lugares </a:t>
            </a:r>
            <a:r>
              <a:rPr lang="es-ES" sz="3200" b="1">
                <a:solidFill>
                  <a:srgbClr val="E47200"/>
                </a:solidFill>
              </a:rPr>
              <a:t>neutros</a:t>
            </a:r>
            <a:r>
              <a:rPr lang="es-ES" sz="3200"/>
              <a:t>, separados de las presiones de la actividad diaria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ES" sz="320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sz="3200" b="1">
                <a:solidFill>
                  <a:srgbClr val="E47200"/>
                </a:solidFill>
              </a:rPr>
              <a:t>No tienen jerarquía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ES" sz="3200" b="1">
              <a:solidFill>
                <a:srgbClr val="E472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sz="3200"/>
              <a:t>El factor más importante de una Comunidad es la </a:t>
            </a:r>
            <a:r>
              <a:rPr lang="es-ES" sz="3200" b="1">
                <a:solidFill>
                  <a:srgbClr val="E47200"/>
                </a:solidFill>
              </a:rPr>
              <a:t>vitalidad de la participación</a:t>
            </a:r>
            <a:r>
              <a:rPr lang="es-ES" sz="3200"/>
              <a:t> de los miembros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s-ES" sz="320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/>
              <a:t>Características</a:t>
            </a:r>
            <a:r>
              <a:rPr lang="es-ES" b="1"/>
              <a:t> C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omunidades de Aprendizaje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(III)</a:t>
            </a:r>
            <a:endParaRPr lang="es-ES" sz="2800" b="1">
              <a:solidFill>
                <a:srgbClr val="CC3300"/>
              </a:solidFill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68313" y="2286000"/>
            <a:ext cx="86756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3200" b="1">
                <a:solidFill>
                  <a:srgbClr val="E47200"/>
                </a:solidFill>
              </a:rPr>
              <a:t>Ayuda mutua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Generar </a:t>
            </a:r>
            <a:r>
              <a:rPr lang="es-ES" sz="3200" b="1">
                <a:solidFill>
                  <a:srgbClr val="E47200"/>
                </a:solidFill>
              </a:rPr>
              <a:t>conocimiento nuevo</a:t>
            </a:r>
            <a:r>
              <a:rPr lang="es-ES" sz="3200"/>
              <a:t> a través </a:t>
            </a:r>
            <a:r>
              <a:rPr lang="es-ES" sz="3200" b="1">
                <a:solidFill>
                  <a:srgbClr val="E47200"/>
                </a:solidFill>
              </a:rPr>
              <a:t>interacción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Gestionar el conocimiento;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/>
              <a:t>Desarrollar buenas prácticas;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3200" b="1">
                <a:solidFill>
                  <a:srgbClr val="E47200"/>
                </a:solidFill>
              </a:rPr>
              <a:t>Innovar</a:t>
            </a:r>
            <a:r>
              <a:rPr lang="es-ES" sz="3200"/>
              <a:t> e influir en el entorno sobre la cultura de innovación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/>
              <a:t>Los papeles de la</a:t>
            </a:r>
            <a:r>
              <a:rPr lang="es-ES" b="1"/>
              <a:t> C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</a:t>
            </a:r>
            <a:endParaRPr lang="es-ES" sz="2800" b="1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TALLER INICIAL CLA ARGENTINA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1058</Words>
  <Application>Microsoft Office PowerPoint</Application>
  <PresentationFormat>On-screen Show (4:3)</PresentationFormat>
  <Paragraphs>164</Paragraphs>
  <Slides>18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JTres</dc:creator>
  <cp:lastModifiedBy>anarod</cp:lastModifiedBy>
  <cp:revision>24</cp:revision>
  <dcterms:created xsi:type="dcterms:W3CDTF">2007-04-25T23:17:44Z</dcterms:created>
  <dcterms:modified xsi:type="dcterms:W3CDTF">2010-07-12T01:45:02Z</dcterms:modified>
</cp:coreProperties>
</file>