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3"/>
  </p:notesMasterIdLst>
  <p:sldIdLst>
    <p:sldId id="258" r:id="rId2"/>
    <p:sldId id="285" r:id="rId3"/>
    <p:sldId id="259" r:id="rId4"/>
    <p:sldId id="281" r:id="rId5"/>
    <p:sldId id="283" r:id="rId6"/>
    <p:sldId id="282" r:id="rId7"/>
    <p:sldId id="284" r:id="rId8"/>
    <p:sldId id="269" r:id="rId9"/>
    <p:sldId id="270" r:id="rId10"/>
    <p:sldId id="275" r:id="rId11"/>
    <p:sldId id="280" r:id="rId12"/>
  </p:sldIdLst>
  <p:sldSz cx="9144000" cy="6858000" type="screen4x3"/>
  <p:notesSz cx="6858000" cy="9144000"/>
  <p:embeddedFontLst>
    <p:embeddedFont>
      <p:font typeface="SimSun" pitchFamily="2" charset="-122"/>
      <p:regular r:id="rId14"/>
    </p:embeddedFont>
    <p:embeddedFont>
      <p:font typeface="Arial Black" pitchFamily="34" charset="0"/>
      <p:bold r:id="rId15"/>
    </p:embeddedFont>
  </p:embeddedFont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F"/>
    <a:srgbClr val="A7DDFF"/>
    <a:srgbClr val="3FFF9F"/>
    <a:srgbClr val="D9F1FF"/>
    <a:srgbClr val="00CC66"/>
    <a:srgbClr val="FFE7FF"/>
    <a:srgbClr val="CCFFCC"/>
    <a:srgbClr val="B9B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89753" autoAdjust="0"/>
  </p:normalViewPr>
  <p:slideViewPr>
    <p:cSldViewPr>
      <p:cViewPr>
        <p:scale>
          <a:sx n="75" d="100"/>
          <a:sy n="75" d="100"/>
        </p:scale>
        <p:origin x="-11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C73590-65A5-4C6C-BC84-4494343079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8DA30-13C0-4C3F-AEC6-F2FE83BDA80A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2A293-6976-48D7-BE50-265F9758A6A9}" type="slidenum">
              <a:rPr lang="en-US"/>
              <a:pPr/>
              <a:t>10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3E5D3-A7E5-49C3-A435-CDE8CA7E89A8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Supportive environment for entrepreneurs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82F52-905F-4574-A4B5-B8F5286AB00A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970E1-02B7-4677-A045-B9BD34E8C328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Innovation is important for survival of the corporation</a:t>
            </a:r>
          </a:p>
          <a:p>
            <a:r>
              <a:rPr lang="en-US"/>
              <a:t>We’re focusing on CI &amp; CVC</a:t>
            </a:r>
          </a:p>
          <a:p>
            <a:r>
              <a:rPr lang="en-US"/>
              <a:t>Briefly define each and the different forms it could have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A63A0-0C05-4663-B693-DD3FB3BDA4E4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explain difference btw strategic &amp; financial, how that affects your goals and expected outcomes</a:t>
            </a:r>
          </a:p>
          <a:p>
            <a:r>
              <a:rPr lang="en-US"/>
              <a:t>Strategic is the way to go – use pie chart figures, Dushnitsky article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A3CEF-E9DD-4B57-AE47-D4F25D862D6D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slide shows how the investment processes for CI &amp; CVC are similar, thus should be performed by same unit!!</a:t>
            </a:r>
          </a:p>
          <a:p>
            <a:r>
              <a:rPr lang="en-US"/>
              <a:t>Different venturing vehicles (VC partnership, joint venture, strategic alliances) have different advantages, choose the one that fits your strategy/circumstances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0164C-B3DB-4086-B07A-847DB9942526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BEB13-42FB-44D8-B04C-6C932CDA1E1C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Usually small with people from different business functions </a:t>
            </a:r>
          </a:p>
          <a:p>
            <a:r>
              <a:rPr lang="en-US"/>
              <a:t>Usually reports directly to senior executives, e.g. CEO</a:t>
            </a:r>
          </a:p>
          <a:p>
            <a:r>
              <a:rPr lang="en-US"/>
              <a:t>Sometimes executive board that monitors and allocates resources</a:t>
            </a:r>
          </a:p>
          <a:p>
            <a:pPr lvl="1"/>
            <a:r>
              <a:rPr lang="en-US"/>
              <a:t>Head of group should be long-term executive who has breadth of knowledge and understands business strategy and internal politics</a:t>
            </a:r>
          </a:p>
          <a:p>
            <a:pPr lvl="2"/>
            <a:r>
              <a:rPr lang="en-US"/>
              <a:t>VC level pay may exacerbate tensions</a:t>
            </a:r>
          </a:p>
          <a:p>
            <a:pPr lvl="2"/>
            <a:r>
              <a:rPr lang="en-US"/>
              <a:t>Some companies have no special incentives</a:t>
            </a:r>
          </a:p>
          <a:p>
            <a:pPr lvl="2"/>
            <a:r>
              <a:rPr lang="en-US"/>
              <a:t>Bonuses tied to performance of ventures, not to the company as a whole</a:t>
            </a:r>
          </a:p>
          <a:p>
            <a:pPr lvl="2"/>
            <a:r>
              <a:rPr lang="en-US"/>
              <a:t>Should have consistent pay policies across entire company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69991D-606D-423A-85DE-CA26A5274906}" type="slidenum">
              <a:rPr lang="en-US"/>
              <a:pPr/>
              <a:t>8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FAB79-90DC-4529-BEF0-9D97B16DEAE2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BUs focus on short-term </a:t>
            </a:r>
          </a:p>
          <a:p>
            <a:r>
              <a:rPr lang="en-US"/>
              <a:t>NBD focuses on long-term </a:t>
            </a:r>
          </a:p>
          <a:p>
            <a:r>
              <a:rPr lang="en-US"/>
              <a:t>New Business Development Group:</a:t>
            </a:r>
          </a:p>
          <a:p>
            <a:pPr lvl="1"/>
            <a:r>
              <a:rPr lang="en-US"/>
              <a:t>Created in 2001, 4-6 people from different parts of company</a:t>
            </a:r>
          </a:p>
          <a:p>
            <a:pPr lvl="1"/>
            <a:r>
              <a:rPr lang="en-US"/>
              <a:t>Compensation: no special incentives</a:t>
            </a:r>
          </a:p>
          <a:p>
            <a:r>
              <a:rPr lang="en-US">
                <a:sym typeface="Wingdings" pitchFamily="2" charset="2"/>
              </a:rPr>
              <a:t>Growth board for governance:</a:t>
            </a:r>
          </a:p>
          <a:p>
            <a:pPr lvl="1"/>
            <a:r>
              <a:rPr lang="en-US"/>
              <a:t>4 senior managers meet every month</a:t>
            </a:r>
          </a:p>
          <a:p>
            <a:pPr lvl="1"/>
            <a:r>
              <a:rPr lang="en-US"/>
              <a:t>Control the resources (alleviates internal tensions)</a:t>
            </a:r>
          </a:p>
          <a:p>
            <a:pPr lvl="1"/>
            <a:r>
              <a:rPr lang="en-US"/>
              <a:t>Make sure appropriately financed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024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4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25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C13ADB-FEA5-4F6B-8B63-CF4B9EA25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6D7AE3-C873-4FD2-83DB-97BEC17476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C707C8-FD02-484C-8490-75356FB1DF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956930-D09E-4D46-8B0E-F4AA2B8324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BE03EB-9255-45A1-A362-1C93F13522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916741-EDCD-4D54-A9D7-0E00DAC26A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76D1E6-1469-48F9-BAF7-FC1AE2E2FF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D45A6D-9A48-4707-A847-97EDD145A7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F58BA-5458-4DEA-BB01-47B6B9A4A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AAAE6-0423-40C3-A0A6-68E0CF5EB1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820392-ECAE-4668-A02D-C4B00C5356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7351C-D345-4D84-97F6-8A7C2C5DCB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DF03609-5CB8-4164-B6B4-EB7A4790C01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92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pierant@wharton.upenn.edu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pierant@wharton.upen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470025"/>
          </a:xfrm>
        </p:spPr>
        <p:txBody>
          <a:bodyPr/>
          <a:lstStyle/>
          <a:p>
            <a:pPr algn="ctr"/>
            <a:r>
              <a:rPr lang="en-US" sz="4600">
                <a:solidFill>
                  <a:schemeClr val="tx1"/>
                </a:solidFill>
              </a:rPr>
              <a:t>Wharton Field Challenge</a:t>
            </a:r>
            <a:r>
              <a:rPr lang="en-US" sz="4600"/>
              <a:t/>
            </a:r>
            <a:br>
              <a:rPr lang="en-US" sz="46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> </a:t>
            </a:r>
            <a:r>
              <a:rPr lang="en-US" sz="3600"/>
              <a:t>Corporate Entrepreneurship</a:t>
            </a:r>
            <a:endParaRPr 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pPr algn="ctr"/>
            <a:r>
              <a:rPr lang="en-US" sz="2400"/>
              <a:t>Dina Saginur</a:t>
            </a:r>
          </a:p>
          <a:p>
            <a:pPr algn="ctr"/>
            <a:r>
              <a:rPr lang="en-US" sz="2400"/>
              <a:t>Shelby Zitelman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MIF – IADB       20</a:t>
            </a:r>
            <a:r>
              <a:rPr lang="en-US" sz="2400" baseline="30000"/>
              <a:t>th</a:t>
            </a:r>
            <a:r>
              <a:rPr lang="en-US" sz="2400"/>
              <a:t> July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Air Products Best Practices and Recommendations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Start small</a:t>
            </a:r>
          </a:p>
          <a:p>
            <a:pPr>
              <a:lnSpc>
                <a:spcPct val="80000"/>
              </a:lnSpc>
            </a:pPr>
            <a:r>
              <a:rPr lang="en-US" sz="2800"/>
              <a:t>Invest in VC funds to learn from the experts </a:t>
            </a:r>
          </a:p>
          <a:p>
            <a:pPr>
              <a:lnSpc>
                <a:spcPct val="80000"/>
              </a:lnSpc>
            </a:pPr>
            <a:r>
              <a:rPr lang="en-US" sz="2800"/>
              <a:t>Long-term view necessary</a:t>
            </a:r>
          </a:p>
          <a:p>
            <a:pPr>
              <a:lnSpc>
                <a:spcPct val="80000"/>
              </a:lnSpc>
            </a:pPr>
            <a:r>
              <a:rPr lang="en-US" sz="2800"/>
              <a:t>Strategically-driven</a:t>
            </a:r>
          </a:p>
          <a:p>
            <a:pPr>
              <a:lnSpc>
                <a:spcPct val="80000"/>
              </a:lnSpc>
            </a:pPr>
            <a:r>
              <a:rPr lang="en-US" sz="2800"/>
              <a:t>Importance of distinct structure</a:t>
            </a:r>
          </a:p>
          <a:p>
            <a:pPr>
              <a:lnSpc>
                <a:spcPct val="80000"/>
              </a:lnSpc>
            </a:pPr>
            <a:r>
              <a:rPr lang="en-US" sz="2800"/>
              <a:t>Dealing with uncertainty: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Discovery-driven planning (I. MacMillan)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Discrete investment decisions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Learning process</a:t>
            </a:r>
          </a:p>
          <a:p>
            <a:pPr>
              <a:lnSpc>
                <a:spcPct val="80000"/>
              </a:lnSpc>
            </a:pPr>
            <a:r>
              <a:rPr lang="en-US" sz="2800"/>
              <a:t>Promote an entrepreneurial culture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Innovation College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80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324600"/>
            <a:ext cx="1676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2863" y="6448425"/>
            <a:ext cx="7348537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/>
              <a:t>Interview with Dr. Ron Pierantozzi, Director of New Business Development (</a:t>
            </a:r>
            <a:r>
              <a:rPr lang="en-US" sz="1200">
                <a:hlinkClick r:id="rId4"/>
              </a:rPr>
              <a:t>rpierant@wharton.upenn.edu</a:t>
            </a:r>
            <a:r>
              <a:rPr lang="en-US" sz="120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Takeaways: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Strategic &gt; financial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Create distinct unit to handle corporate venturing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Combine internal and external practices</a:t>
            </a:r>
          </a:p>
          <a:p>
            <a:pPr>
              <a:lnSpc>
                <a:spcPct val="80000"/>
              </a:lnSpc>
            </a:pPr>
            <a:r>
              <a:rPr lang="en-US" sz="2400"/>
              <a:t>Benefits for corporations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Innovation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Technology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Entrepreneurial culture</a:t>
            </a:r>
          </a:p>
          <a:p>
            <a:pPr>
              <a:lnSpc>
                <a:spcPct val="80000"/>
              </a:lnSpc>
            </a:pPr>
            <a:r>
              <a:rPr lang="en-US" sz="2400"/>
              <a:t>Societal impact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Development of VC market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New employment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Wealth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Innovation</a:t>
            </a:r>
          </a:p>
          <a:p>
            <a:pPr>
              <a:lnSpc>
                <a:spcPct val="90000"/>
              </a:lnSpc>
            </a:pPr>
            <a:r>
              <a:rPr lang="en-US"/>
              <a:t>Venturing Matrix</a:t>
            </a:r>
          </a:p>
          <a:p>
            <a:pPr>
              <a:lnSpc>
                <a:spcPct val="90000"/>
              </a:lnSpc>
            </a:pPr>
            <a:r>
              <a:rPr lang="en-US"/>
              <a:t>Investment processes</a:t>
            </a:r>
          </a:p>
          <a:p>
            <a:pPr>
              <a:lnSpc>
                <a:spcPct val="90000"/>
              </a:lnSpc>
            </a:pPr>
            <a:r>
              <a:rPr lang="en-US"/>
              <a:t>The Venturing Corporation</a:t>
            </a:r>
          </a:p>
          <a:p>
            <a:pPr>
              <a:lnSpc>
                <a:spcPct val="90000"/>
              </a:lnSpc>
            </a:pPr>
            <a:r>
              <a:rPr lang="en-US"/>
              <a:t>Setting up a venturing unit</a:t>
            </a:r>
          </a:p>
          <a:p>
            <a:pPr>
              <a:lnSpc>
                <a:spcPct val="90000"/>
              </a:lnSpc>
            </a:pPr>
            <a:r>
              <a:rPr lang="en-US"/>
              <a:t>Macro-level impact: 3 pillars of VC</a:t>
            </a:r>
          </a:p>
          <a:p>
            <a:pPr>
              <a:lnSpc>
                <a:spcPct val="90000"/>
              </a:lnSpc>
            </a:pPr>
            <a:r>
              <a:rPr lang="en-US"/>
              <a:t>Case study: Air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/>
              <a:t>The Innovation Toolkit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50863" y="5884863"/>
            <a:ext cx="7940675" cy="158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4138" y="6048375"/>
            <a:ext cx="1468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454900" y="5997575"/>
            <a:ext cx="1587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External</a:t>
            </a:r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987425" y="2768600"/>
            <a:ext cx="1146175" cy="3005138"/>
          </a:xfrm>
          <a:custGeom>
            <a:avLst/>
            <a:gdLst/>
            <a:ahLst/>
            <a:cxnLst>
              <a:cxn ang="0">
                <a:pos x="109" y="2195"/>
              </a:cxn>
              <a:cxn ang="0">
                <a:pos x="704" y="1244"/>
              </a:cxn>
              <a:cxn ang="0">
                <a:pos x="0" y="0"/>
              </a:cxn>
            </a:cxnLst>
            <a:rect l="0" t="0" r="r" b="b"/>
            <a:pathLst>
              <a:path w="722" h="2195">
                <a:moveTo>
                  <a:pt x="109" y="2195"/>
                </a:moveTo>
                <a:cubicBezTo>
                  <a:pt x="415" y="1902"/>
                  <a:pt x="722" y="1610"/>
                  <a:pt x="704" y="1244"/>
                </a:cubicBezTo>
                <a:cubicBezTo>
                  <a:pt x="686" y="878"/>
                  <a:pt x="343" y="439"/>
                  <a:pt x="0" y="0"/>
                </a:cubicBezTo>
              </a:path>
            </a:pathLst>
          </a:custGeom>
          <a:noFill/>
          <a:ln w="38100" cmpd="sng">
            <a:solidFill>
              <a:srgbClr val="33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393825" y="2768600"/>
            <a:ext cx="2230438" cy="3005138"/>
          </a:xfrm>
          <a:custGeom>
            <a:avLst/>
            <a:gdLst/>
            <a:ahLst/>
            <a:cxnLst>
              <a:cxn ang="0">
                <a:pos x="0" y="2195"/>
              </a:cxn>
              <a:cxn ang="0">
                <a:pos x="1655" y="979"/>
              </a:cxn>
              <a:cxn ang="0">
                <a:pos x="1956" y="0"/>
              </a:cxn>
            </a:cxnLst>
            <a:rect l="0" t="0" r="r" b="b"/>
            <a:pathLst>
              <a:path w="1981" h="2195">
                <a:moveTo>
                  <a:pt x="0" y="2195"/>
                </a:moveTo>
                <a:cubicBezTo>
                  <a:pt x="664" y="1770"/>
                  <a:pt x="1329" y="1345"/>
                  <a:pt x="1655" y="979"/>
                </a:cubicBezTo>
                <a:cubicBezTo>
                  <a:pt x="1981" y="613"/>
                  <a:pt x="1968" y="306"/>
                  <a:pt x="1956" y="0"/>
                </a:cubicBezTo>
              </a:path>
            </a:pathLst>
          </a:custGeom>
          <a:noFill/>
          <a:ln w="38100" cmpd="sng">
            <a:solidFill>
              <a:srgbClr val="333399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Freeform 8"/>
          <p:cNvSpPr>
            <a:spLocks/>
          </p:cNvSpPr>
          <p:nvPr/>
        </p:nvSpPr>
        <p:spPr bwMode="auto">
          <a:xfrm flipH="1">
            <a:off x="5402263" y="2792413"/>
            <a:ext cx="2357437" cy="3005137"/>
          </a:xfrm>
          <a:custGeom>
            <a:avLst/>
            <a:gdLst/>
            <a:ahLst/>
            <a:cxnLst>
              <a:cxn ang="0">
                <a:pos x="0" y="2195"/>
              </a:cxn>
              <a:cxn ang="0">
                <a:pos x="1655" y="979"/>
              </a:cxn>
              <a:cxn ang="0">
                <a:pos x="1956" y="0"/>
              </a:cxn>
            </a:cxnLst>
            <a:rect l="0" t="0" r="r" b="b"/>
            <a:pathLst>
              <a:path w="1981" h="2195">
                <a:moveTo>
                  <a:pt x="0" y="2195"/>
                </a:moveTo>
                <a:cubicBezTo>
                  <a:pt x="664" y="1770"/>
                  <a:pt x="1329" y="1345"/>
                  <a:pt x="1655" y="979"/>
                </a:cubicBezTo>
                <a:cubicBezTo>
                  <a:pt x="1981" y="613"/>
                  <a:pt x="1968" y="306"/>
                  <a:pt x="1956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7" name="Freeform 9"/>
          <p:cNvSpPr>
            <a:spLocks/>
          </p:cNvSpPr>
          <p:nvPr/>
        </p:nvSpPr>
        <p:spPr bwMode="auto">
          <a:xfrm flipH="1">
            <a:off x="6756400" y="2778125"/>
            <a:ext cx="1481138" cy="3005138"/>
          </a:xfrm>
          <a:custGeom>
            <a:avLst/>
            <a:gdLst/>
            <a:ahLst/>
            <a:cxnLst>
              <a:cxn ang="0">
                <a:pos x="109" y="2195"/>
              </a:cxn>
              <a:cxn ang="0">
                <a:pos x="704" y="1244"/>
              </a:cxn>
              <a:cxn ang="0">
                <a:pos x="0" y="0"/>
              </a:cxn>
            </a:cxnLst>
            <a:rect l="0" t="0" r="r" b="b"/>
            <a:pathLst>
              <a:path w="722" h="2195">
                <a:moveTo>
                  <a:pt x="109" y="2195"/>
                </a:moveTo>
                <a:cubicBezTo>
                  <a:pt x="415" y="1902"/>
                  <a:pt x="722" y="1610"/>
                  <a:pt x="704" y="1244"/>
                </a:cubicBezTo>
                <a:cubicBezTo>
                  <a:pt x="686" y="878"/>
                  <a:pt x="343" y="439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 flipV="1">
            <a:off x="2176463" y="2692400"/>
            <a:ext cx="5341937" cy="3095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1668463" y="2779713"/>
            <a:ext cx="5327650" cy="2979737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14313" y="2098675"/>
            <a:ext cx="1492250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 Product </a:t>
            </a:r>
          </a:p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62138" y="2238375"/>
            <a:ext cx="714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M&amp;A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935288" y="1870075"/>
            <a:ext cx="1368425" cy="8350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Corporate</a:t>
            </a:r>
          </a:p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Intra-</a:t>
            </a:r>
            <a:b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preneurship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857750" y="1901825"/>
            <a:ext cx="1165225" cy="83502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Corporate</a:t>
            </a:r>
          </a:p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Venture</a:t>
            </a:r>
          </a:p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386513" y="2111375"/>
            <a:ext cx="1141412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Spin-off /</a:t>
            </a:r>
          </a:p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Licensing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7715250" y="2260600"/>
            <a:ext cx="1085850" cy="346075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Alliances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3429000" y="11430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5181600" y="11430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614488" y="6521450"/>
            <a:ext cx="6083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accent1"/>
                </a:solidFill>
              </a:rPr>
              <a:t>© Gary Dushnitsky…Wharton Entrepreneurship Conference 2006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3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Venturing Matrix</a:t>
            </a:r>
          </a:p>
        </p:txBody>
      </p:sp>
      <p:graphicFrame>
        <p:nvGraphicFramePr>
          <p:cNvPr id="57400" name="Group 56"/>
          <p:cNvGraphicFramePr>
            <a:graphicFrameLocks noGrp="1"/>
          </p:cNvGraphicFramePr>
          <p:nvPr>
            <p:ph idx="1"/>
          </p:nvPr>
        </p:nvGraphicFramePr>
        <p:xfrm>
          <a:off x="1433513" y="1905000"/>
          <a:ext cx="6934200" cy="4267200"/>
        </p:xfrm>
        <a:graphic>
          <a:graphicData uri="http://schemas.openxmlformats.org/drawingml/2006/table">
            <a:tbl>
              <a:tblPr/>
              <a:tblGrid>
                <a:gridCol w="3671887"/>
                <a:gridCol w="3262313"/>
              </a:tblGrid>
              <a:tr h="205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Window on technology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Means of business diversification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Entrepreneurial culture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Synergies between existing and new businesses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Increase sales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Quarterly earnings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Spin-offs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Licensing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Technology agreements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Window on technology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Scope the market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Traditional VC compensation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Return on investment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Diversify investment portfolio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Strategic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Financial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77" name="Text Box 33"/>
          <p:cNvSpPr txBox="1">
            <a:spLocks noChangeArrowheads="1"/>
          </p:cNvSpPr>
          <p:nvPr/>
        </p:nvSpPr>
        <p:spPr bwMode="auto">
          <a:xfrm rot="16200000">
            <a:off x="-46831" y="2482056"/>
            <a:ext cx="1831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/>
              <a:t>Internal</a:t>
            </a:r>
          </a:p>
          <a:p>
            <a:pPr algn="l"/>
            <a:r>
              <a:rPr lang="en-US" sz="1600"/>
              <a:t>Intrapreneurship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 rot="16200000">
            <a:off x="46831" y="4314032"/>
            <a:ext cx="16732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/>
              <a:t>External</a:t>
            </a:r>
          </a:p>
          <a:p>
            <a:pPr algn="l"/>
            <a:r>
              <a:rPr lang="en-US" sz="1600"/>
              <a:t>Corporate VC</a:t>
            </a:r>
          </a:p>
        </p:txBody>
      </p:sp>
      <p:sp>
        <p:nvSpPr>
          <p:cNvPr id="57394" name="Oval 50"/>
          <p:cNvSpPr>
            <a:spLocks noChangeArrowheads="1"/>
          </p:cNvSpPr>
          <p:nvPr/>
        </p:nvSpPr>
        <p:spPr bwMode="auto">
          <a:xfrm>
            <a:off x="2362200" y="5562600"/>
            <a:ext cx="1828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1644650" y="6132513"/>
            <a:ext cx="3155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Dushnitsky and Lenox (2005)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Investment Processes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Corporate Venture Capital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Corporate Intrapreneurship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304800" y="2667000"/>
            <a:ext cx="2514600" cy="990600"/>
          </a:xfrm>
          <a:prstGeom prst="chevron">
            <a:avLst>
              <a:gd name="adj" fmla="val 634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Create </a:t>
            </a:r>
          </a:p>
          <a:p>
            <a:r>
              <a:rPr lang="en-US"/>
              <a:t>       investment </a:t>
            </a:r>
          </a:p>
          <a:p>
            <a:r>
              <a:rPr lang="en-US"/>
              <a:t>    guidelines</a:t>
            </a: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1981200" y="2667000"/>
            <a:ext cx="2514600" cy="990600"/>
          </a:xfrm>
          <a:prstGeom prst="chevron">
            <a:avLst>
              <a:gd name="adj" fmla="val 634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   Identify </a:t>
            </a:r>
          </a:p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   venture </a:t>
            </a:r>
          </a:p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opportunities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3810000" y="2667000"/>
            <a:ext cx="2514600" cy="990600"/>
          </a:xfrm>
          <a:prstGeom prst="chevron">
            <a:avLst>
              <a:gd name="adj" fmla="val 634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Choose </a:t>
            </a:r>
          </a:p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venturing </a:t>
            </a:r>
          </a:p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vehicle</a:t>
            </a:r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304800" y="4495800"/>
            <a:ext cx="2819400" cy="990600"/>
          </a:xfrm>
          <a:prstGeom prst="chevron">
            <a:avLst>
              <a:gd name="adj" fmla="val 711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Create </a:t>
            </a:r>
          </a:p>
          <a:p>
            <a:r>
              <a:rPr lang="en-US"/>
              <a:t>       investment </a:t>
            </a:r>
          </a:p>
          <a:p>
            <a:r>
              <a:rPr lang="en-US"/>
              <a:t>    guidelines</a:t>
            </a:r>
          </a:p>
        </p:txBody>
      </p:sp>
      <p:sp>
        <p:nvSpPr>
          <p:cNvPr id="62476" name="AutoShape 12"/>
          <p:cNvSpPr>
            <a:spLocks noChangeArrowheads="1"/>
          </p:cNvSpPr>
          <p:nvPr/>
        </p:nvSpPr>
        <p:spPr bwMode="auto">
          <a:xfrm>
            <a:off x="2362200" y="4495800"/>
            <a:ext cx="2743200" cy="990600"/>
          </a:xfrm>
          <a:prstGeom prst="chevron">
            <a:avLst>
              <a:gd name="adj" fmla="val 6923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  Identify </a:t>
            </a:r>
          </a:p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  venture </a:t>
            </a:r>
          </a:p>
          <a:p>
            <a:pPr algn="l"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opportunities</a:t>
            </a:r>
          </a:p>
        </p:txBody>
      </p:sp>
      <p:sp>
        <p:nvSpPr>
          <p:cNvPr id="62477" name="AutoShape 13"/>
          <p:cNvSpPr>
            <a:spLocks noChangeArrowheads="1"/>
          </p:cNvSpPr>
          <p:nvPr/>
        </p:nvSpPr>
        <p:spPr bwMode="auto">
          <a:xfrm>
            <a:off x="4419600" y="4495800"/>
            <a:ext cx="2514600" cy="990600"/>
          </a:xfrm>
          <a:prstGeom prst="chevron">
            <a:avLst>
              <a:gd name="adj" fmla="val 634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Incubation</a:t>
            </a:r>
          </a:p>
        </p:txBody>
      </p:sp>
      <p:sp>
        <p:nvSpPr>
          <p:cNvPr id="62478" name="AutoShape 14"/>
          <p:cNvSpPr>
            <a:spLocks noChangeArrowheads="1"/>
          </p:cNvSpPr>
          <p:nvPr/>
        </p:nvSpPr>
        <p:spPr bwMode="auto">
          <a:xfrm>
            <a:off x="6172200" y="4495800"/>
            <a:ext cx="2819400" cy="990600"/>
          </a:xfrm>
          <a:prstGeom prst="chevron">
            <a:avLst>
              <a:gd name="adj" fmla="val 711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Spin-off/</a:t>
            </a:r>
          </a:p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      Transfer to</a:t>
            </a:r>
          </a:p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BUs</a:t>
            </a:r>
          </a:p>
        </p:txBody>
      </p:sp>
      <p:sp>
        <p:nvSpPr>
          <p:cNvPr id="62479" name="AutoShape 15"/>
          <p:cNvSpPr>
            <a:spLocks noChangeArrowheads="1"/>
          </p:cNvSpPr>
          <p:nvPr/>
        </p:nvSpPr>
        <p:spPr bwMode="auto">
          <a:xfrm>
            <a:off x="5486400" y="2667000"/>
            <a:ext cx="2514600" cy="990600"/>
          </a:xfrm>
          <a:prstGeom prst="chevron">
            <a:avLst>
              <a:gd name="adj" fmla="val 6346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Managerial </a:t>
            </a:r>
          </a:p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support</a:t>
            </a:r>
          </a:p>
        </p:txBody>
      </p:sp>
      <p:sp>
        <p:nvSpPr>
          <p:cNvPr id="62480" name="AutoShape 16"/>
          <p:cNvSpPr>
            <a:spLocks noChangeArrowheads="1"/>
          </p:cNvSpPr>
          <p:nvPr/>
        </p:nvSpPr>
        <p:spPr bwMode="auto">
          <a:xfrm>
            <a:off x="7162800" y="2667000"/>
            <a:ext cx="1828800" cy="990600"/>
          </a:xfrm>
          <a:prstGeom prst="chevron">
            <a:avLst>
              <a:gd name="adj" fmla="val 4615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/>
              <a:t>       Exit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912813" y="5881688"/>
            <a:ext cx="733107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Set up a</a:t>
            </a:r>
            <a:r>
              <a:rPr lang="en-US" sz="2800">
                <a:sym typeface="Wingdings" pitchFamily="2" charset="2"/>
              </a:rPr>
              <a:t> Corporate Venturing Unit to do both.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 animBg="1"/>
      <p:bldP spid="624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457200" y="2133600"/>
            <a:ext cx="8305800" cy="4495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Rectangle 44"/>
          <p:cNvSpPr>
            <a:spLocks noChangeArrowheads="1"/>
          </p:cNvSpPr>
          <p:nvPr/>
        </p:nvSpPr>
        <p:spPr bwMode="auto">
          <a:xfrm>
            <a:off x="6553200" y="2133600"/>
            <a:ext cx="2209800" cy="4495800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Venturing Corporation</a:t>
            </a: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4495800" y="2895600"/>
            <a:ext cx="153352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Exec. Board</a:t>
            </a: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4343400" y="3810000"/>
            <a:ext cx="1866900" cy="1150938"/>
          </a:xfrm>
          <a:prstGeom prst="rect">
            <a:avLst/>
          </a:prstGeom>
          <a:solidFill>
            <a:srgbClr val="6600FF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b="1">
                <a:solidFill>
                  <a:schemeClr val="bg1"/>
                </a:solidFill>
              </a:rPr>
              <a:t>Corporate Venturing </a:t>
            </a:r>
          </a:p>
          <a:p>
            <a:r>
              <a:rPr lang="en-US" sz="2000" b="1">
                <a:solidFill>
                  <a:schemeClr val="bg1"/>
                </a:solidFill>
              </a:rPr>
              <a:t>Unit</a:t>
            </a:r>
          </a:p>
        </p:txBody>
      </p:sp>
      <p:sp>
        <p:nvSpPr>
          <p:cNvPr id="58387" name="Oval 19"/>
          <p:cNvSpPr>
            <a:spLocks noChangeArrowheads="1"/>
          </p:cNvSpPr>
          <p:nvPr/>
        </p:nvSpPr>
        <p:spPr bwMode="auto">
          <a:xfrm>
            <a:off x="7467600" y="2438400"/>
            <a:ext cx="1219200" cy="685800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500"/>
              <a:t>VC </a:t>
            </a:r>
          </a:p>
          <a:p>
            <a:r>
              <a:rPr lang="en-US" sz="1500"/>
              <a:t>Partnership</a:t>
            </a:r>
          </a:p>
        </p:txBody>
      </p:sp>
      <p:sp>
        <p:nvSpPr>
          <p:cNvPr id="58388" name="Oval 20"/>
          <p:cNvSpPr>
            <a:spLocks noChangeArrowheads="1"/>
          </p:cNvSpPr>
          <p:nvPr/>
        </p:nvSpPr>
        <p:spPr bwMode="auto">
          <a:xfrm>
            <a:off x="7467600" y="3200400"/>
            <a:ext cx="1219200" cy="685800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500"/>
              <a:t>Joint </a:t>
            </a:r>
            <a:br>
              <a:rPr lang="en-US" sz="1500"/>
            </a:br>
            <a:r>
              <a:rPr lang="en-US" sz="1500"/>
              <a:t>Venture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533400" y="3703638"/>
            <a:ext cx="669925" cy="563562"/>
          </a:xfrm>
          <a:prstGeom prst="ellipse">
            <a:avLst/>
          </a:prstGeom>
          <a:solidFill>
            <a:srgbClr val="B9B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BU1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387475" y="2514600"/>
            <a:ext cx="1339850" cy="750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/>
              <a:t>Corporate</a:t>
            </a:r>
          </a:p>
          <a:p>
            <a:r>
              <a:rPr lang="en-US" sz="1600" b="1"/>
              <a:t>Headquarters</a:t>
            </a:r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1325563" y="3703638"/>
            <a:ext cx="671512" cy="563562"/>
          </a:xfrm>
          <a:prstGeom prst="ellipse">
            <a:avLst/>
          </a:prstGeom>
          <a:solidFill>
            <a:srgbClr val="B9B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BU2</a:t>
            </a:r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2117725" y="3703638"/>
            <a:ext cx="671513" cy="563562"/>
          </a:xfrm>
          <a:prstGeom prst="ellipse">
            <a:avLst/>
          </a:prstGeom>
          <a:solidFill>
            <a:srgbClr val="B9B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BU3</a:t>
            </a: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2911475" y="3703638"/>
            <a:ext cx="669925" cy="563562"/>
          </a:xfrm>
          <a:prstGeom prst="ellipse">
            <a:avLst/>
          </a:prstGeom>
          <a:solidFill>
            <a:srgbClr val="B9B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BU4</a:t>
            </a:r>
          </a:p>
        </p:txBody>
      </p:sp>
      <p:cxnSp>
        <p:nvCxnSpPr>
          <p:cNvPr id="58394" name="AutoShape 26"/>
          <p:cNvCxnSpPr>
            <a:cxnSpLocks noChangeShapeType="1"/>
            <a:stCxn id="58373" idx="0"/>
            <a:endCxn id="58377" idx="2"/>
          </p:cNvCxnSpPr>
          <p:nvPr/>
        </p:nvCxnSpPr>
        <p:spPr bwMode="auto">
          <a:xfrm flipV="1">
            <a:off x="868363" y="3265488"/>
            <a:ext cx="1189037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395" name="AutoShape 27"/>
          <p:cNvCxnSpPr>
            <a:cxnSpLocks noChangeShapeType="1"/>
            <a:stCxn id="58390" idx="0"/>
            <a:endCxn id="58377" idx="2"/>
          </p:cNvCxnSpPr>
          <p:nvPr/>
        </p:nvCxnSpPr>
        <p:spPr bwMode="auto">
          <a:xfrm flipV="1">
            <a:off x="1660525" y="3265488"/>
            <a:ext cx="39687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396" name="AutoShape 28"/>
          <p:cNvCxnSpPr>
            <a:cxnSpLocks noChangeShapeType="1"/>
            <a:stCxn id="58391" idx="0"/>
            <a:endCxn id="58377" idx="2"/>
          </p:cNvCxnSpPr>
          <p:nvPr/>
        </p:nvCxnSpPr>
        <p:spPr bwMode="auto">
          <a:xfrm flipH="1" flipV="1">
            <a:off x="2057400" y="3265488"/>
            <a:ext cx="396875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397" name="AutoShape 29"/>
          <p:cNvCxnSpPr>
            <a:cxnSpLocks noChangeShapeType="1"/>
            <a:stCxn id="58392" idx="0"/>
            <a:endCxn id="58377" idx="2"/>
          </p:cNvCxnSpPr>
          <p:nvPr/>
        </p:nvCxnSpPr>
        <p:spPr bwMode="auto">
          <a:xfrm flipH="1" flipV="1">
            <a:off x="2057400" y="3265488"/>
            <a:ext cx="1189038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8399" name="AutoShape 31"/>
          <p:cNvCxnSpPr>
            <a:cxnSpLocks noChangeShapeType="1"/>
            <a:stCxn id="58377" idx="3"/>
            <a:endCxn id="58384" idx="0"/>
          </p:cNvCxnSpPr>
          <p:nvPr/>
        </p:nvCxnSpPr>
        <p:spPr bwMode="auto">
          <a:xfrm>
            <a:off x="2727325" y="2890838"/>
            <a:ext cx="2549525" cy="911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58401" name="Oval 33"/>
          <p:cNvSpPr>
            <a:spLocks noChangeArrowheads="1"/>
          </p:cNvSpPr>
          <p:nvPr/>
        </p:nvSpPr>
        <p:spPr bwMode="auto">
          <a:xfrm>
            <a:off x="4724400" y="5486400"/>
            <a:ext cx="1066800" cy="6096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700"/>
              <a:t>Venture 2</a:t>
            </a:r>
          </a:p>
        </p:txBody>
      </p:sp>
      <p:sp>
        <p:nvSpPr>
          <p:cNvPr id="58406" name="Line 38"/>
          <p:cNvSpPr>
            <a:spLocks noChangeShapeType="1"/>
          </p:cNvSpPr>
          <p:nvPr/>
        </p:nvSpPr>
        <p:spPr bwMode="auto">
          <a:xfrm>
            <a:off x="6553200" y="2362200"/>
            <a:ext cx="0" cy="426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Oval 34"/>
          <p:cNvSpPr>
            <a:spLocks noChangeArrowheads="1"/>
          </p:cNvSpPr>
          <p:nvPr/>
        </p:nvSpPr>
        <p:spPr bwMode="auto">
          <a:xfrm>
            <a:off x="3505200" y="5486400"/>
            <a:ext cx="1066800" cy="6096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700"/>
              <a:t>Venture 1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" y="1600200"/>
            <a:ext cx="60960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Internal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6553200" y="1600200"/>
            <a:ext cx="2209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External</a:t>
            </a:r>
          </a:p>
        </p:txBody>
      </p:sp>
      <p:sp>
        <p:nvSpPr>
          <p:cNvPr id="58410" name="AutoShape 42"/>
          <p:cNvSpPr>
            <a:spLocks/>
          </p:cNvSpPr>
          <p:nvPr/>
        </p:nvSpPr>
        <p:spPr bwMode="auto">
          <a:xfrm rot="5400000">
            <a:off x="3390900" y="-800100"/>
            <a:ext cx="228600" cy="5638800"/>
          </a:xfrm>
          <a:prstGeom prst="leftBrace">
            <a:avLst>
              <a:gd name="adj1" fmla="val 205556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/>
          </p:cNvSpPr>
          <p:nvPr/>
        </p:nvSpPr>
        <p:spPr bwMode="auto">
          <a:xfrm rot="5400000">
            <a:off x="7543800" y="930275"/>
            <a:ext cx="228600" cy="2209800"/>
          </a:xfrm>
          <a:prstGeom prst="leftBrace">
            <a:avLst>
              <a:gd name="adj1" fmla="val 80556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413" name="AutoShape 45"/>
          <p:cNvCxnSpPr>
            <a:cxnSpLocks noChangeShapeType="1"/>
            <a:stCxn id="58384" idx="2"/>
            <a:endCxn id="58402" idx="0"/>
          </p:cNvCxnSpPr>
          <p:nvPr/>
        </p:nvCxnSpPr>
        <p:spPr bwMode="auto">
          <a:xfrm flipH="1">
            <a:off x="4038600" y="4968875"/>
            <a:ext cx="1238250" cy="517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14" name="AutoShape 46"/>
          <p:cNvCxnSpPr>
            <a:cxnSpLocks noChangeShapeType="1"/>
            <a:stCxn id="58384" idx="2"/>
            <a:endCxn id="58401" idx="0"/>
          </p:cNvCxnSpPr>
          <p:nvPr/>
        </p:nvCxnSpPr>
        <p:spPr bwMode="auto">
          <a:xfrm flipH="1">
            <a:off x="5257800" y="4968875"/>
            <a:ext cx="19050" cy="517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15" name="AutoShape 47"/>
          <p:cNvCxnSpPr>
            <a:cxnSpLocks noChangeShapeType="1"/>
            <a:stCxn id="58384" idx="2"/>
            <a:endCxn id="58389" idx="0"/>
          </p:cNvCxnSpPr>
          <p:nvPr/>
        </p:nvCxnSpPr>
        <p:spPr bwMode="auto">
          <a:xfrm>
            <a:off x="5276850" y="4968875"/>
            <a:ext cx="1200150" cy="5175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16" name="AutoShape 48"/>
          <p:cNvCxnSpPr>
            <a:cxnSpLocks noChangeShapeType="1"/>
            <a:stCxn id="58383" idx="2"/>
            <a:endCxn id="58384" idx="0"/>
          </p:cNvCxnSpPr>
          <p:nvPr/>
        </p:nvCxnSpPr>
        <p:spPr bwMode="auto">
          <a:xfrm>
            <a:off x="5262563" y="3302000"/>
            <a:ext cx="14287" cy="5000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17" name="AutoShape 49"/>
          <p:cNvCxnSpPr>
            <a:cxnSpLocks noChangeShapeType="1"/>
            <a:stCxn id="58384" idx="3"/>
            <a:endCxn id="58387" idx="2"/>
          </p:cNvCxnSpPr>
          <p:nvPr/>
        </p:nvCxnSpPr>
        <p:spPr bwMode="auto">
          <a:xfrm flipV="1">
            <a:off x="6218238" y="2781300"/>
            <a:ext cx="1249362" cy="1604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8418" name="AutoShape 50"/>
          <p:cNvCxnSpPr>
            <a:cxnSpLocks noChangeShapeType="1"/>
            <a:stCxn id="58384" idx="3"/>
            <a:endCxn id="58388" idx="2"/>
          </p:cNvCxnSpPr>
          <p:nvPr/>
        </p:nvCxnSpPr>
        <p:spPr bwMode="auto">
          <a:xfrm flipV="1">
            <a:off x="6218238" y="3543300"/>
            <a:ext cx="1249362" cy="842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420" name="Oval 52"/>
          <p:cNvSpPr>
            <a:spLocks noChangeArrowheads="1"/>
          </p:cNvSpPr>
          <p:nvPr/>
        </p:nvSpPr>
        <p:spPr bwMode="auto">
          <a:xfrm>
            <a:off x="7620000" y="5486400"/>
            <a:ext cx="1066800" cy="609600"/>
          </a:xfrm>
          <a:prstGeom prst="ellipse">
            <a:avLst/>
          </a:prstGeom>
          <a:solidFill>
            <a:srgbClr val="3FFF9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700"/>
              <a:t>Spin-off</a:t>
            </a:r>
          </a:p>
        </p:txBody>
      </p:sp>
      <p:sp>
        <p:nvSpPr>
          <p:cNvPr id="58428" name="Text Box 60"/>
          <p:cNvSpPr txBox="1">
            <a:spLocks noChangeArrowheads="1"/>
          </p:cNvSpPr>
          <p:nvPr/>
        </p:nvSpPr>
        <p:spPr bwMode="auto">
          <a:xfrm>
            <a:off x="5327650" y="3367088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9933"/>
                </a:solidFill>
              </a:rPr>
              <a:t>$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2895600" y="5105400"/>
            <a:ext cx="8429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/>
              <a:t>Transfer</a:t>
            </a:r>
          </a:p>
        </p:txBody>
      </p:sp>
      <p:cxnSp>
        <p:nvCxnSpPr>
          <p:cNvPr id="58435" name="AutoShape 67"/>
          <p:cNvCxnSpPr>
            <a:cxnSpLocks noChangeShapeType="1"/>
          </p:cNvCxnSpPr>
          <p:nvPr/>
        </p:nvCxnSpPr>
        <p:spPr bwMode="auto">
          <a:xfrm rot="16200000" flipH="1">
            <a:off x="2916238" y="3297238"/>
            <a:ext cx="500062" cy="2201862"/>
          </a:xfrm>
          <a:prstGeom prst="curvedConnector2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58437" name="Text Box 69"/>
          <p:cNvSpPr txBox="1">
            <a:spLocks noChangeArrowheads="1"/>
          </p:cNvSpPr>
          <p:nvPr/>
        </p:nvSpPr>
        <p:spPr bwMode="auto">
          <a:xfrm>
            <a:off x="2468563" y="4457700"/>
            <a:ext cx="681037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</a:rPr>
              <a:t>Ideas</a:t>
            </a:r>
          </a:p>
        </p:txBody>
      </p:sp>
      <p:cxnSp>
        <p:nvCxnSpPr>
          <p:cNvPr id="58444" name="AutoShape 76"/>
          <p:cNvCxnSpPr>
            <a:cxnSpLocks noChangeShapeType="1"/>
          </p:cNvCxnSpPr>
          <p:nvPr/>
        </p:nvCxnSpPr>
        <p:spPr bwMode="auto">
          <a:xfrm rot="5400000">
            <a:off x="7391400" y="3778250"/>
            <a:ext cx="76200" cy="2209800"/>
          </a:xfrm>
          <a:prstGeom prst="curvedConnector3">
            <a:avLst>
              <a:gd name="adj1" fmla="val 800000"/>
            </a:avLst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58445" name="Text Box 77"/>
          <p:cNvSpPr txBox="1">
            <a:spLocks noChangeArrowheads="1"/>
          </p:cNvSpPr>
          <p:nvPr/>
        </p:nvSpPr>
        <p:spPr bwMode="auto">
          <a:xfrm>
            <a:off x="7086600" y="4845050"/>
            <a:ext cx="6810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solidFill>
                  <a:srgbClr val="FF0000"/>
                </a:solidFill>
              </a:rPr>
              <a:t>Ideas</a:t>
            </a:r>
          </a:p>
        </p:txBody>
      </p:sp>
      <p:sp>
        <p:nvSpPr>
          <p:cNvPr id="58446" name="Oval 78"/>
          <p:cNvSpPr>
            <a:spLocks noChangeArrowheads="1"/>
          </p:cNvSpPr>
          <p:nvPr/>
        </p:nvSpPr>
        <p:spPr bwMode="auto">
          <a:xfrm>
            <a:off x="5867400" y="2209800"/>
            <a:ext cx="1066800" cy="609600"/>
          </a:xfrm>
          <a:prstGeom prst="ellipse">
            <a:avLst/>
          </a:prstGeom>
          <a:solidFill>
            <a:srgbClr val="3FFF9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700"/>
              <a:t>M&amp;A</a:t>
            </a:r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5943600" y="5486400"/>
            <a:ext cx="1066800" cy="6096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700"/>
              <a:t>Venture 3</a:t>
            </a:r>
          </a:p>
        </p:txBody>
      </p:sp>
      <p:sp>
        <p:nvSpPr>
          <p:cNvPr id="58448" name="Line 80"/>
          <p:cNvSpPr>
            <a:spLocks noChangeShapeType="1"/>
          </p:cNvSpPr>
          <p:nvPr/>
        </p:nvSpPr>
        <p:spPr bwMode="auto">
          <a:xfrm>
            <a:off x="6553200" y="2133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50" name="Oval 82"/>
          <p:cNvSpPr>
            <a:spLocks noChangeArrowheads="1"/>
          </p:cNvSpPr>
          <p:nvPr/>
        </p:nvSpPr>
        <p:spPr bwMode="auto">
          <a:xfrm>
            <a:off x="7467600" y="3962400"/>
            <a:ext cx="1219200" cy="685800"/>
          </a:xfrm>
          <a:prstGeom prst="ellipse">
            <a:avLst/>
          </a:pr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500"/>
              <a:t>Start-Up</a:t>
            </a:r>
          </a:p>
        </p:txBody>
      </p:sp>
      <p:cxnSp>
        <p:nvCxnSpPr>
          <p:cNvPr id="58451" name="AutoShape 83"/>
          <p:cNvCxnSpPr>
            <a:cxnSpLocks noChangeShapeType="1"/>
            <a:stCxn id="58384" idx="3"/>
            <a:endCxn id="58450" idx="2"/>
          </p:cNvCxnSpPr>
          <p:nvPr/>
        </p:nvCxnSpPr>
        <p:spPr bwMode="auto">
          <a:xfrm flipV="1">
            <a:off x="6218238" y="4305300"/>
            <a:ext cx="1249362" cy="809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452" name="Line 84"/>
          <p:cNvSpPr>
            <a:spLocks noChangeShapeType="1"/>
          </p:cNvSpPr>
          <p:nvPr/>
        </p:nvSpPr>
        <p:spPr bwMode="auto">
          <a:xfrm flipH="1" flipV="1">
            <a:off x="2895600" y="4267200"/>
            <a:ext cx="1143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53" name="Line 85"/>
          <p:cNvSpPr>
            <a:spLocks noChangeShapeType="1"/>
          </p:cNvSpPr>
          <p:nvPr/>
        </p:nvSpPr>
        <p:spPr bwMode="auto">
          <a:xfrm>
            <a:off x="7010400" y="5791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54" name="Line 86"/>
          <p:cNvSpPr>
            <a:spLocks noChangeShapeType="1"/>
          </p:cNvSpPr>
          <p:nvPr/>
        </p:nvSpPr>
        <p:spPr bwMode="auto">
          <a:xfrm flipH="1">
            <a:off x="6934200" y="25146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3" grpId="0" animBg="1"/>
      <p:bldP spid="58384" grpId="0" animBg="1"/>
      <p:bldP spid="58387" grpId="0" animBg="1"/>
      <p:bldP spid="58388" grpId="0" animBg="1"/>
      <p:bldP spid="58373" grpId="0" animBg="1"/>
      <p:bldP spid="58377" grpId="0" animBg="1"/>
      <p:bldP spid="58390" grpId="0" animBg="1"/>
      <p:bldP spid="58391" grpId="0" animBg="1"/>
      <p:bldP spid="58392" grpId="0" animBg="1"/>
      <p:bldP spid="58401" grpId="0" animBg="1"/>
      <p:bldP spid="58402" grpId="0" animBg="1"/>
      <p:bldP spid="58420" grpId="0" animBg="1"/>
      <p:bldP spid="58428" grpId="0"/>
      <p:bldP spid="58429" grpId="0"/>
      <p:bldP spid="58437" grpId="0"/>
      <p:bldP spid="58445" grpId="0"/>
      <p:bldP spid="58446" grpId="0" animBg="1"/>
      <p:bldP spid="58389" grpId="0" animBg="1"/>
      <p:bldP spid="58450" grpId="0" animBg="1"/>
      <p:bldP spid="58452" grpId="0" animBg="1"/>
      <p:bldP spid="58453" grpId="0" animBg="1"/>
      <p:bldP spid="584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Basic Requirements to set up a Corporate Venturing Unit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Staffing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Small and diverse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Led by long-term employee </a:t>
            </a:r>
          </a:p>
          <a:p>
            <a:pPr>
              <a:lnSpc>
                <a:spcPct val="80000"/>
              </a:lnSpc>
            </a:pPr>
            <a:r>
              <a:rPr lang="en-US" sz="2800"/>
              <a:t>Governance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Reporting relationship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Executive board oversees unit</a:t>
            </a:r>
          </a:p>
          <a:p>
            <a:pPr>
              <a:lnSpc>
                <a:spcPct val="80000"/>
              </a:lnSpc>
            </a:pPr>
            <a:r>
              <a:rPr lang="en-US" sz="2800"/>
              <a:t>Compensation and incentives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Corporate Venture Capital: different options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Intrapreneurship: 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Reward people for taking on risks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Potential for future leadership in new ventures</a:t>
            </a:r>
          </a:p>
          <a:p>
            <a:pPr>
              <a:lnSpc>
                <a:spcPct val="80000"/>
              </a:lnSpc>
            </a:pPr>
            <a:r>
              <a:rPr lang="en-US" sz="2800"/>
              <a:t>Culture of 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371600"/>
          </a:xfrm>
        </p:spPr>
        <p:txBody>
          <a:bodyPr/>
          <a:lstStyle/>
          <a:p>
            <a:r>
              <a:rPr lang="en-US" sz="4000"/>
              <a:t>How Does Corporate Venturing Help?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457200" y="1600200"/>
            <a:ext cx="24384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31775" indent="-231775" algn="l" eaLnBrk="1" hangingPunct="1"/>
            <a:endParaRPr lang="en-US"/>
          </a:p>
          <a:p>
            <a:pPr marL="231775" indent="-231775" algn="l" eaLnBrk="1" hangingPunct="1">
              <a:buFontTx/>
              <a:buChar char="•"/>
            </a:pPr>
            <a:endParaRPr lang="en-US" sz="1600"/>
          </a:p>
          <a:p>
            <a:pPr marL="231775" indent="-231775" algn="l" eaLnBrk="1" hangingPunct="1">
              <a:buFontTx/>
              <a:buChar char="•"/>
            </a:pPr>
            <a:endParaRPr lang="en-US" sz="1600"/>
          </a:p>
          <a:p>
            <a:pPr marL="231775" indent="-231775" algn="l" eaLnBrk="1" hangingPunct="1">
              <a:buFontTx/>
              <a:buChar char="•"/>
            </a:pPr>
            <a:endParaRPr lang="en-US" sz="1600"/>
          </a:p>
          <a:p>
            <a:pPr marL="231775" indent="-231775" algn="l" eaLnBrk="1" hangingPunct="1">
              <a:buFontTx/>
              <a:buChar char="•"/>
            </a:pPr>
            <a:endParaRPr lang="en-US" sz="1600"/>
          </a:p>
          <a:p>
            <a:pPr marL="231775" indent="-231775" algn="l" eaLnBrk="1" hangingPunct="1">
              <a:buFontTx/>
              <a:buChar char="•"/>
            </a:pPr>
            <a:endParaRPr lang="en-US" sz="1600"/>
          </a:p>
          <a:p>
            <a:pPr marL="231775" indent="-231775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1600">
                <a:ea typeface="SimSun" pitchFamily="2" charset="-122"/>
              </a:rPr>
              <a:t>Create discourse and conversation </a:t>
            </a:r>
            <a:endParaRPr lang="en-US" altLang="zh-CN" sz="1600">
              <a:ea typeface="SimSun" pitchFamily="2" charset="-122"/>
              <a:sym typeface="Wingdings" pitchFamily="2" charset="2"/>
            </a:endParaRPr>
          </a:p>
          <a:p>
            <a:pPr marL="231775" indent="-231775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1600">
                <a:ea typeface="SimSun" pitchFamily="2" charset="-122"/>
              </a:rPr>
              <a:t>Map out where the opportunities are</a:t>
            </a:r>
          </a:p>
          <a:p>
            <a:pPr marL="231775" indent="-231775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altLang="zh-CN" sz="1600">
                <a:ea typeface="SimSun" pitchFamily="2" charset="-122"/>
              </a:rPr>
              <a:t>Help develop entrepreneurial mindset</a:t>
            </a:r>
            <a:endParaRPr lang="en-US" sz="160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352800" y="1600200"/>
            <a:ext cx="24384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15888" indent="-115888" eaLnBrk="1" hangingPunct="1"/>
            <a:endParaRPr lang="en-US" b="1"/>
          </a:p>
          <a:p>
            <a:pPr marL="115888" indent="-115888" eaLnBrk="1" hangingPunct="1"/>
            <a:endParaRPr lang="en-US" b="1"/>
          </a:p>
          <a:p>
            <a:pPr marL="115888" indent="-115888" algn="l" eaLnBrk="1" hangingPunct="1">
              <a:buFontTx/>
              <a:buChar char="•"/>
            </a:pPr>
            <a:endParaRPr lang="en-US" b="1"/>
          </a:p>
          <a:p>
            <a:pPr marL="115888" indent="-115888" algn="l" eaLnBrk="1" hangingPunct="1">
              <a:buFontTx/>
              <a:buChar char="•"/>
            </a:pPr>
            <a:endParaRPr lang="en-US" b="1"/>
          </a:p>
          <a:p>
            <a:pPr marL="115888" indent="-115888" algn="l" eaLnBrk="1" hangingPunct="1">
              <a:buFontTx/>
              <a:buChar char="•"/>
            </a:pPr>
            <a:endParaRPr lang="en-US" b="1"/>
          </a:p>
          <a:p>
            <a:pPr marL="115888" indent="-115888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/>
              <a:t>Corporations create synergy by linking intrapreneurs and external VCs</a:t>
            </a:r>
          </a:p>
          <a:p>
            <a:pPr marL="115888" indent="-115888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/>
              <a:t>Corporations integrate intrapreneurs’ solutions or monetize through spin-offs by leveraging external VC capital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248400" y="1600200"/>
            <a:ext cx="2438400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231775" indent="-231775" algn="l" eaLnBrk="1" hangingPunct="1">
              <a:buFontTx/>
              <a:buChar char="•"/>
            </a:pPr>
            <a:endParaRPr lang="en-US"/>
          </a:p>
          <a:p>
            <a:pPr marL="231775" indent="-231775" algn="l" eaLnBrk="1" hangingPunct="1">
              <a:buFontTx/>
              <a:buChar char="•"/>
            </a:pPr>
            <a:endParaRPr lang="en-US"/>
          </a:p>
          <a:p>
            <a:pPr marL="231775" indent="-231775" algn="l" eaLnBrk="1" hangingPunct="1">
              <a:buFontTx/>
              <a:buChar char="•"/>
            </a:pPr>
            <a:endParaRPr lang="en-US"/>
          </a:p>
          <a:p>
            <a:pPr marL="231775" indent="-231775" algn="l" eaLnBrk="1" hangingPunct="1">
              <a:buFontTx/>
              <a:buChar char="•"/>
            </a:pPr>
            <a:endParaRPr lang="en-US"/>
          </a:p>
          <a:p>
            <a:pPr marL="231775" indent="-231775" algn="l" eaLnBrk="1" hangingPunct="1">
              <a:buFontTx/>
              <a:buChar char="•"/>
            </a:pPr>
            <a:endParaRPr lang="en-US"/>
          </a:p>
          <a:p>
            <a:pPr marL="231775" indent="-231775" algn="l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600"/>
              <a:t>As more entrepreneurs and VC funds engage in investments, this will spur government legislation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243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PILLAR 1</a:t>
            </a:r>
          </a:p>
          <a:p>
            <a:r>
              <a:rPr lang="en-US" b="1"/>
              <a:t>Technology and Market Opportunities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PILLAR 2</a:t>
            </a:r>
          </a:p>
          <a:p>
            <a:r>
              <a:rPr lang="en-US" b="1"/>
              <a:t>Capital Market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48400" y="1600200"/>
            <a:ext cx="243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/>
              <a:t>PILLAR 3</a:t>
            </a:r>
          </a:p>
          <a:p>
            <a:r>
              <a:rPr lang="en-US" b="1"/>
              <a:t>Legal/Political Environment</a:t>
            </a: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895600" y="3429000"/>
            <a:ext cx="533400" cy="685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5791200" y="3429000"/>
            <a:ext cx="533400" cy="685800"/>
          </a:xfrm>
          <a:prstGeom prst="rightArrow">
            <a:avLst>
              <a:gd name="adj1" fmla="val 50000"/>
              <a:gd name="adj2" fmla="val 5208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33400" y="5562600"/>
            <a:ext cx="23304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NEW EMPLOYMENT OPPORTUNITIES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429000" y="5591175"/>
            <a:ext cx="23304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WEALTH GENERATION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280150" y="5591175"/>
            <a:ext cx="23304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/>
              <a:t>MORE SUPPORT FOR ENTREPRENEURS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Study: Air Products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sz="2800"/>
              <a:t>$9 billion in gases and chemicals worldwide </a:t>
            </a:r>
          </a:p>
          <a:p>
            <a:r>
              <a:rPr lang="en-US" sz="2800"/>
              <a:t>Innovation-driven, strategy-driven company:</a:t>
            </a:r>
          </a:p>
          <a:p>
            <a:pPr lvl="1"/>
            <a:r>
              <a:rPr lang="en-US" sz="2400"/>
              <a:t>Corporate Technology Partnerships</a:t>
            </a:r>
          </a:p>
          <a:p>
            <a:pPr lvl="1"/>
            <a:r>
              <a:rPr lang="en-US" sz="2400"/>
              <a:t>Investments in VC funds</a:t>
            </a:r>
          </a:p>
          <a:p>
            <a:pPr lvl="1"/>
            <a:r>
              <a:rPr lang="en-US" sz="2400"/>
              <a:t>Member of Corporate Strategy Board </a:t>
            </a:r>
          </a:p>
          <a:p>
            <a:r>
              <a:rPr lang="en-US" sz="2800"/>
              <a:t>New Business Development Group</a:t>
            </a:r>
          </a:p>
          <a:p>
            <a:pPr lvl="1"/>
            <a:r>
              <a:rPr lang="en-US" sz="2400"/>
              <a:t>Created in 2001 </a:t>
            </a:r>
          </a:p>
          <a:p>
            <a:pPr lvl="1"/>
            <a:r>
              <a:rPr lang="en-US" sz="2400"/>
              <a:t>Long-term strategic focus</a:t>
            </a:r>
          </a:p>
          <a:p>
            <a:pPr lvl="1"/>
            <a:r>
              <a:rPr lang="en-US" sz="2400"/>
              <a:t>Growth board for governance</a:t>
            </a:r>
          </a:p>
          <a:p>
            <a:pPr lvl="1"/>
            <a:r>
              <a:rPr lang="en-US" sz="2400"/>
              <a:t>Example: lithium batteries for hybrid cars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324600"/>
            <a:ext cx="1676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863" y="6448425"/>
            <a:ext cx="7348537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/>
              <a:t>Interview with Dr. Ron Pierantozzi, Director of New Business Development (</a:t>
            </a:r>
            <a:r>
              <a:rPr lang="en-US" sz="1200">
                <a:hlinkClick r:id="rId4"/>
              </a:rPr>
              <a:t>rpierant@wharton.upenn.edu</a:t>
            </a:r>
            <a:r>
              <a:rPr lang="en-US" sz="120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|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8|3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0.2|10.2|18.8|8.5|14.9|3.9|11.5|10|9.1|11.4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1436</TotalTime>
  <Words>750</Words>
  <Application>Microsoft Office PowerPoint</Application>
  <PresentationFormat>On-screen Show (4:3)</PresentationFormat>
  <Paragraphs>224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Wingdings</vt:lpstr>
      <vt:lpstr>SimSun</vt:lpstr>
      <vt:lpstr>Arial Black</vt:lpstr>
      <vt:lpstr>Pixel</vt:lpstr>
      <vt:lpstr>Wharton Field Challenge   Corporate Entrepreneurship</vt:lpstr>
      <vt:lpstr>Outline</vt:lpstr>
      <vt:lpstr>The Innovation Toolkit</vt:lpstr>
      <vt:lpstr>Venturing Matrix</vt:lpstr>
      <vt:lpstr>Investment Processes</vt:lpstr>
      <vt:lpstr>The Venturing Corporation</vt:lpstr>
      <vt:lpstr>Basic Requirements to set up a Corporate Venturing Unit</vt:lpstr>
      <vt:lpstr>How Does Corporate Venturing Help?</vt:lpstr>
      <vt:lpstr>Case Study: Air Products</vt:lpstr>
      <vt:lpstr>Air Products Best Practices and Recommendations</vt:lpstr>
      <vt:lpstr>Conclusion</vt:lpstr>
    </vt:vector>
  </TitlesOfParts>
  <Company>Wharton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Wharton Field Challenge  Nancy Barry &amp; Associates  Corporate Entrepreneurship Toolkit Preliminary Slides – April 11, 2007</dc:title>
  <dc:creator>Wharton</dc:creator>
  <cp:lastModifiedBy>anarod</cp:lastModifiedBy>
  <cp:revision>21</cp:revision>
  <dcterms:created xsi:type="dcterms:W3CDTF">2007-04-18T22:58:51Z</dcterms:created>
  <dcterms:modified xsi:type="dcterms:W3CDTF">2010-07-11T23:37:21Z</dcterms:modified>
</cp:coreProperties>
</file>