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50" r:id="rId2"/>
  </p:sldMasterIdLst>
  <p:notesMasterIdLst>
    <p:notesMasterId r:id="rId11"/>
  </p:notesMasterIdLst>
  <p:handoutMasterIdLst>
    <p:handoutMasterId r:id="rId12"/>
  </p:handoutMasterIdLst>
  <p:sldIdLst>
    <p:sldId id="256" r:id="rId3"/>
    <p:sldId id="305" r:id="rId4"/>
    <p:sldId id="307" r:id="rId5"/>
    <p:sldId id="309" r:id="rId6"/>
    <p:sldId id="308" r:id="rId7"/>
    <p:sldId id="310" r:id="rId8"/>
    <p:sldId id="311" r:id="rId9"/>
    <p:sldId id="306" r:id="rId10"/>
  </p:sldIdLst>
  <p:sldSz cx="9144000" cy="6858000" type="screen4x3"/>
  <p:notesSz cx="6797675" cy="9928225"/>
  <p:defaultTextStyle>
    <a:defPPr>
      <a:defRPr lang="es-ES_tradnl"/>
    </a:defPPr>
    <a:lvl1pPr algn="l" rtl="0" fontAlgn="base">
      <a:spcBef>
        <a:spcPct val="20000"/>
      </a:spcBef>
      <a:spcAft>
        <a:spcPct val="0"/>
      </a:spcAft>
      <a:buClr>
        <a:srgbClr val="993300"/>
      </a:buClr>
      <a:buFont typeface="Wingdings" pitchFamily="2" charset="2"/>
      <a:defRPr sz="1600" b="1" kern="1200">
        <a:solidFill>
          <a:schemeClr val="tx1"/>
        </a:solidFill>
        <a:latin typeface="BdE Neue Helvetica 55 Roman" pitchFamily="34" charset="0"/>
        <a:ea typeface="+mn-ea"/>
        <a:cs typeface="+mn-cs"/>
      </a:defRPr>
    </a:lvl1pPr>
    <a:lvl2pPr marL="457200" algn="l" rtl="0" fontAlgn="base">
      <a:spcBef>
        <a:spcPct val="20000"/>
      </a:spcBef>
      <a:spcAft>
        <a:spcPct val="0"/>
      </a:spcAft>
      <a:buClr>
        <a:srgbClr val="993300"/>
      </a:buClr>
      <a:buFont typeface="Wingdings" pitchFamily="2" charset="2"/>
      <a:defRPr sz="1600" b="1" kern="1200">
        <a:solidFill>
          <a:schemeClr val="tx1"/>
        </a:solidFill>
        <a:latin typeface="BdE Neue Helvetica 55 Roman" pitchFamily="34" charset="0"/>
        <a:ea typeface="+mn-ea"/>
        <a:cs typeface="+mn-cs"/>
      </a:defRPr>
    </a:lvl2pPr>
    <a:lvl3pPr marL="914400" algn="l" rtl="0" fontAlgn="base">
      <a:spcBef>
        <a:spcPct val="20000"/>
      </a:spcBef>
      <a:spcAft>
        <a:spcPct val="0"/>
      </a:spcAft>
      <a:buClr>
        <a:srgbClr val="993300"/>
      </a:buClr>
      <a:buFont typeface="Wingdings" pitchFamily="2" charset="2"/>
      <a:defRPr sz="1600" b="1" kern="1200">
        <a:solidFill>
          <a:schemeClr val="tx1"/>
        </a:solidFill>
        <a:latin typeface="BdE Neue Helvetica 55 Roman" pitchFamily="34" charset="0"/>
        <a:ea typeface="+mn-ea"/>
        <a:cs typeface="+mn-cs"/>
      </a:defRPr>
    </a:lvl3pPr>
    <a:lvl4pPr marL="1371600" algn="l" rtl="0" fontAlgn="base">
      <a:spcBef>
        <a:spcPct val="20000"/>
      </a:spcBef>
      <a:spcAft>
        <a:spcPct val="0"/>
      </a:spcAft>
      <a:buClr>
        <a:srgbClr val="993300"/>
      </a:buClr>
      <a:buFont typeface="Wingdings" pitchFamily="2" charset="2"/>
      <a:defRPr sz="1600" b="1" kern="1200">
        <a:solidFill>
          <a:schemeClr val="tx1"/>
        </a:solidFill>
        <a:latin typeface="BdE Neue Helvetica 55 Roman" pitchFamily="34" charset="0"/>
        <a:ea typeface="+mn-ea"/>
        <a:cs typeface="+mn-cs"/>
      </a:defRPr>
    </a:lvl4pPr>
    <a:lvl5pPr marL="1828800" algn="l" rtl="0" fontAlgn="base">
      <a:spcBef>
        <a:spcPct val="20000"/>
      </a:spcBef>
      <a:spcAft>
        <a:spcPct val="0"/>
      </a:spcAft>
      <a:buClr>
        <a:srgbClr val="993300"/>
      </a:buClr>
      <a:buFont typeface="Wingdings" pitchFamily="2" charset="2"/>
      <a:defRPr sz="1600" b="1" kern="1200">
        <a:solidFill>
          <a:schemeClr val="tx1"/>
        </a:solidFill>
        <a:latin typeface="BdE Neue Helvetica 55 Roman" pitchFamily="34" charset="0"/>
        <a:ea typeface="+mn-ea"/>
        <a:cs typeface="+mn-cs"/>
      </a:defRPr>
    </a:lvl5pPr>
    <a:lvl6pPr marL="2286000" algn="l" defTabSz="914400" rtl="0" eaLnBrk="1" latinLnBrk="0" hangingPunct="1">
      <a:defRPr sz="1600" b="1" kern="1200">
        <a:solidFill>
          <a:schemeClr val="tx1"/>
        </a:solidFill>
        <a:latin typeface="BdE Neue Helvetica 55 Roman" pitchFamily="34" charset="0"/>
        <a:ea typeface="+mn-ea"/>
        <a:cs typeface="+mn-cs"/>
      </a:defRPr>
    </a:lvl6pPr>
    <a:lvl7pPr marL="2743200" algn="l" defTabSz="914400" rtl="0" eaLnBrk="1" latinLnBrk="0" hangingPunct="1">
      <a:defRPr sz="1600" b="1" kern="1200">
        <a:solidFill>
          <a:schemeClr val="tx1"/>
        </a:solidFill>
        <a:latin typeface="BdE Neue Helvetica 55 Roman" pitchFamily="34" charset="0"/>
        <a:ea typeface="+mn-ea"/>
        <a:cs typeface="+mn-cs"/>
      </a:defRPr>
    </a:lvl7pPr>
    <a:lvl8pPr marL="3200400" algn="l" defTabSz="914400" rtl="0" eaLnBrk="1" latinLnBrk="0" hangingPunct="1">
      <a:defRPr sz="1600" b="1" kern="1200">
        <a:solidFill>
          <a:schemeClr val="tx1"/>
        </a:solidFill>
        <a:latin typeface="BdE Neue Helvetica 55 Roman" pitchFamily="34" charset="0"/>
        <a:ea typeface="+mn-ea"/>
        <a:cs typeface="+mn-cs"/>
      </a:defRPr>
    </a:lvl8pPr>
    <a:lvl9pPr marL="3657600" algn="l" defTabSz="914400" rtl="0" eaLnBrk="1" latinLnBrk="0" hangingPunct="1">
      <a:defRPr sz="1600" b="1" kern="1200">
        <a:solidFill>
          <a:schemeClr val="tx1"/>
        </a:solidFill>
        <a:latin typeface="BdE Neue Helvetica 55 Roman"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DEDEDE"/>
    <a:srgbClr val="E1E1E1"/>
    <a:srgbClr val="D9D9D9"/>
    <a:srgbClr val="C0C0C0"/>
    <a:srgbClr val="669966"/>
    <a:srgbClr val="B35C48"/>
    <a:srgbClr val="320AF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208" autoAdjust="0"/>
    <p:restoredTop sz="88814" autoAdjust="0"/>
  </p:normalViewPr>
  <p:slideViewPr>
    <p:cSldViewPr snapToGrid="0">
      <p:cViewPr>
        <p:scale>
          <a:sx n="75" d="100"/>
          <a:sy n="75" d="100"/>
        </p:scale>
        <p:origin x="-4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1920"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3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714" tIns="45857" rIns="91714" bIns="45857" numCol="1" anchor="t" anchorCtr="0" compatLnSpc="1">
            <a:prstTxWarp prst="textNoShape">
              <a:avLst/>
            </a:prstTxWarp>
          </a:bodyPr>
          <a:lstStyle>
            <a:lvl1pPr defTabSz="917575">
              <a:spcBef>
                <a:spcPct val="0"/>
              </a:spcBef>
              <a:buClrTx/>
              <a:buFontTx/>
              <a:buNone/>
              <a:defRPr sz="1200" b="0">
                <a:latin typeface="Arial" pitchFamily="34" charset="0"/>
              </a:defRPr>
            </a:lvl1pPr>
          </a:lstStyle>
          <a:p>
            <a:endParaRPr lang="es-ES_tradnl"/>
          </a:p>
        </p:txBody>
      </p:sp>
      <p:sp>
        <p:nvSpPr>
          <p:cNvPr id="2283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714" tIns="45857" rIns="91714" bIns="45857" numCol="1" anchor="t" anchorCtr="0" compatLnSpc="1">
            <a:prstTxWarp prst="textNoShape">
              <a:avLst/>
            </a:prstTxWarp>
          </a:bodyPr>
          <a:lstStyle>
            <a:lvl1pPr algn="r" defTabSz="917575">
              <a:spcBef>
                <a:spcPct val="0"/>
              </a:spcBef>
              <a:buClrTx/>
              <a:buFontTx/>
              <a:buNone/>
              <a:defRPr sz="1200" b="0">
                <a:latin typeface="Arial" pitchFamily="34" charset="0"/>
              </a:defRPr>
            </a:lvl1pPr>
          </a:lstStyle>
          <a:p>
            <a:endParaRPr lang="es-ES_tradnl"/>
          </a:p>
        </p:txBody>
      </p:sp>
      <p:sp>
        <p:nvSpPr>
          <p:cNvPr id="22835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714" tIns="45857" rIns="91714" bIns="45857" numCol="1" anchor="b" anchorCtr="0" compatLnSpc="1">
            <a:prstTxWarp prst="textNoShape">
              <a:avLst/>
            </a:prstTxWarp>
          </a:bodyPr>
          <a:lstStyle>
            <a:lvl1pPr defTabSz="917575">
              <a:spcBef>
                <a:spcPct val="0"/>
              </a:spcBef>
              <a:buClrTx/>
              <a:buFontTx/>
              <a:buNone/>
              <a:defRPr sz="1200" b="0">
                <a:latin typeface="Arial" pitchFamily="34" charset="0"/>
              </a:defRPr>
            </a:lvl1pPr>
          </a:lstStyle>
          <a:p>
            <a:endParaRPr lang="es-ES_tradnl"/>
          </a:p>
        </p:txBody>
      </p:sp>
      <p:sp>
        <p:nvSpPr>
          <p:cNvPr id="228357"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714" tIns="45857" rIns="91714" bIns="45857" numCol="1" anchor="b" anchorCtr="0" compatLnSpc="1">
            <a:prstTxWarp prst="textNoShape">
              <a:avLst/>
            </a:prstTxWarp>
          </a:bodyPr>
          <a:lstStyle>
            <a:lvl1pPr algn="r" defTabSz="917575">
              <a:spcBef>
                <a:spcPct val="0"/>
              </a:spcBef>
              <a:buClrTx/>
              <a:buFontTx/>
              <a:buNone/>
              <a:defRPr sz="1200" b="0">
                <a:latin typeface="Arial" pitchFamily="34" charset="0"/>
              </a:defRPr>
            </a:lvl1pPr>
          </a:lstStyle>
          <a:p>
            <a:fld id="{F0D0459A-082A-40A9-B336-79D35AAE546D}" type="slidenum">
              <a:rPr lang="es-ES_tradnl"/>
              <a:pPr/>
              <a:t>‹#›</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704" tIns="45853" rIns="91704" bIns="45853" numCol="1" anchor="t" anchorCtr="0" compatLnSpc="1">
            <a:prstTxWarp prst="textNoShape">
              <a:avLst/>
            </a:prstTxWarp>
          </a:bodyPr>
          <a:lstStyle>
            <a:lvl1pPr defTabSz="917575">
              <a:spcBef>
                <a:spcPct val="0"/>
              </a:spcBef>
              <a:buClrTx/>
              <a:buFontTx/>
              <a:buNone/>
              <a:defRPr sz="1200" b="0">
                <a:latin typeface="Arial" pitchFamily="34" charset="0"/>
              </a:defRPr>
            </a:lvl1pPr>
          </a:lstStyle>
          <a:p>
            <a:endParaRPr lang="es-ES_tradnl"/>
          </a:p>
        </p:txBody>
      </p:sp>
      <p:sp>
        <p:nvSpPr>
          <p:cNvPr id="3993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704" tIns="45853" rIns="91704" bIns="45853" numCol="1" anchor="t" anchorCtr="0" compatLnSpc="1">
            <a:prstTxWarp prst="textNoShape">
              <a:avLst/>
            </a:prstTxWarp>
          </a:bodyPr>
          <a:lstStyle>
            <a:lvl1pPr algn="r" defTabSz="917575">
              <a:spcBef>
                <a:spcPct val="0"/>
              </a:spcBef>
              <a:buClrTx/>
              <a:buFontTx/>
              <a:buNone/>
              <a:defRPr sz="1200" b="0">
                <a:latin typeface="Arial" pitchFamily="34" charset="0"/>
              </a:defRPr>
            </a:lvl1pPr>
          </a:lstStyle>
          <a:p>
            <a:endParaRPr lang="es-ES_tradnl"/>
          </a:p>
        </p:txBody>
      </p:sp>
      <p:sp>
        <p:nvSpPr>
          <p:cNvPr id="39940" name="Rectangle 4"/>
          <p:cNvSpPr>
            <a:spLocks noRo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1038" y="4716463"/>
            <a:ext cx="5435600" cy="4467225"/>
          </a:xfrm>
          <a:prstGeom prst="rect">
            <a:avLst/>
          </a:prstGeom>
          <a:noFill/>
          <a:ln w="9525">
            <a:noFill/>
            <a:miter lim="800000"/>
            <a:headEnd/>
            <a:tailEnd/>
          </a:ln>
          <a:effectLst/>
        </p:spPr>
        <p:txBody>
          <a:bodyPr vert="horz" wrap="square" lIns="91704" tIns="45853" rIns="91704" bIns="45853"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399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704" tIns="45853" rIns="91704" bIns="45853" numCol="1" anchor="b" anchorCtr="0" compatLnSpc="1">
            <a:prstTxWarp prst="textNoShape">
              <a:avLst/>
            </a:prstTxWarp>
          </a:bodyPr>
          <a:lstStyle>
            <a:lvl1pPr defTabSz="917575">
              <a:spcBef>
                <a:spcPct val="0"/>
              </a:spcBef>
              <a:buClrTx/>
              <a:buFontTx/>
              <a:buNone/>
              <a:defRPr sz="1200" b="0">
                <a:latin typeface="Arial" pitchFamily="34" charset="0"/>
              </a:defRPr>
            </a:lvl1pPr>
          </a:lstStyle>
          <a:p>
            <a:endParaRPr lang="es-ES_tradnl"/>
          </a:p>
        </p:txBody>
      </p:sp>
      <p:sp>
        <p:nvSpPr>
          <p:cNvPr id="39943"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704" tIns="45853" rIns="91704" bIns="45853" numCol="1" anchor="b" anchorCtr="0" compatLnSpc="1">
            <a:prstTxWarp prst="textNoShape">
              <a:avLst/>
            </a:prstTxWarp>
          </a:bodyPr>
          <a:lstStyle>
            <a:lvl1pPr algn="r" defTabSz="917575">
              <a:spcBef>
                <a:spcPct val="0"/>
              </a:spcBef>
              <a:buClrTx/>
              <a:buFontTx/>
              <a:buNone/>
              <a:defRPr sz="1200" b="0">
                <a:latin typeface="Arial" pitchFamily="34" charset="0"/>
              </a:defRPr>
            </a:lvl1pPr>
          </a:lstStyle>
          <a:p>
            <a:fld id="{8570A163-7072-4603-BF1A-FEDBD7A92A35}" type="slidenum">
              <a:rPr lang="es-ES_tradnl"/>
              <a:pPr/>
              <a:t>‹#›</a:t>
            </a:fld>
            <a:endParaRPr lang="es-ES_trad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7C81B-6C2A-43ED-B57D-5E3D2D779BCF}" type="slidenum">
              <a:rPr lang="es-ES_tradnl"/>
              <a:pPr/>
              <a:t>1</a:t>
            </a:fld>
            <a:endParaRPr lang="es-ES_tradnl"/>
          </a:p>
        </p:txBody>
      </p:sp>
      <p:sp>
        <p:nvSpPr>
          <p:cNvPr id="253954" name="Rectangle 2"/>
          <p:cNvSpPr>
            <a:spLocks noRot="1" noChangeArrowheads="1" noTextEdit="1"/>
          </p:cNvSpPr>
          <p:nvPr>
            <p:ph type="sldImg"/>
          </p:nvPr>
        </p:nvSpPr>
        <p:spPr>
          <a:xfrm>
            <a:off x="917575" y="744538"/>
            <a:ext cx="4962525" cy="3722687"/>
          </a:xfrm>
          <a:ln/>
        </p:spPr>
      </p:sp>
      <p:sp>
        <p:nvSpPr>
          <p:cNvPr id="2539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48327F-B299-4FCE-92F6-D9FB9D45F968}" type="slidenum">
              <a:rPr lang="es-ES_tradnl"/>
              <a:pPr/>
              <a:t>2</a:t>
            </a:fld>
            <a:endParaRPr lang="es-ES_tradnl"/>
          </a:p>
        </p:txBody>
      </p:sp>
      <p:sp>
        <p:nvSpPr>
          <p:cNvPr id="678914" name="Rectangle 2"/>
          <p:cNvSpPr>
            <a:spLocks noRo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DF1795-D4AC-47A2-AC06-FC12FEE0A94E}" type="slidenum">
              <a:rPr lang="es-ES_tradnl"/>
              <a:pPr/>
              <a:t>3</a:t>
            </a:fld>
            <a:endParaRPr lang="es-ES_tradnl"/>
          </a:p>
        </p:txBody>
      </p:sp>
      <p:sp>
        <p:nvSpPr>
          <p:cNvPr id="712706" name="Rectangle 2"/>
          <p:cNvSpPr>
            <a:spLocks noRot="1" noChangeArrowheads="1" noTextEdit="1"/>
          </p:cNvSpPr>
          <p:nvPr>
            <p:ph type="sldImg"/>
          </p:nvPr>
        </p:nvSpPr>
        <p:spPr>
          <a:ln/>
        </p:spPr>
      </p:sp>
      <p:sp>
        <p:nvSpPr>
          <p:cNvPr id="7127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BF786-DD58-424A-979E-B57313F5B06F}" type="slidenum">
              <a:rPr lang="es-ES_tradnl"/>
              <a:pPr/>
              <a:t>4</a:t>
            </a:fld>
            <a:endParaRPr lang="es-ES_tradnl"/>
          </a:p>
        </p:txBody>
      </p:sp>
      <p:sp>
        <p:nvSpPr>
          <p:cNvPr id="719874" name="Rectangle 2"/>
          <p:cNvSpPr>
            <a:spLocks noRot="1"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ED5A4-E2EC-4E59-AD19-1B9D3DF66EA4}" type="slidenum">
              <a:rPr lang="es-ES_tradnl"/>
              <a:pPr/>
              <a:t>5</a:t>
            </a:fld>
            <a:endParaRPr lang="es-ES_tradnl"/>
          </a:p>
        </p:txBody>
      </p:sp>
      <p:sp>
        <p:nvSpPr>
          <p:cNvPr id="711682" name="Rectangle 2"/>
          <p:cNvSpPr>
            <a:spLocks noRot="1" noChangeArrowheads="1" noTextEdit="1"/>
          </p:cNvSpPr>
          <p:nvPr>
            <p:ph type="sldImg"/>
          </p:nvPr>
        </p:nvSpPr>
        <p:spPr>
          <a:ln/>
        </p:spPr>
      </p:sp>
      <p:sp>
        <p:nvSpPr>
          <p:cNvPr id="711683" name="Rectangle 3"/>
          <p:cNvSpPr>
            <a:spLocks noGrp="1" noChangeArrowheads="1"/>
          </p:cNvSpPr>
          <p:nvPr>
            <p:ph type="body" idx="1"/>
          </p:nvPr>
        </p:nvSpPr>
        <p:spPr/>
        <p:txBody>
          <a:bodyPr/>
          <a:lstStyle/>
          <a:p>
            <a:r>
              <a:rPr lang="es-ES_tradnl"/>
              <a:t>Año	Número de titulares distintos personas físicas (CIR)				Extranjeros con tarjeta o permiso de residencia en vigor (MTAS)</a:t>
            </a:r>
          </a:p>
          <a:p>
            <a:r>
              <a:rPr lang="es-ES_tradnl"/>
              <a:t>	Total CIR	Residentes		No residentes	</a:t>
            </a:r>
          </a:p>
          <a:p>
            <a:r>
              <a:rPr lang="es-ES_tradnl"/>
              <a:t>		Españoles	Extranjeros		</a:t>
            </a:r>
          </a:p>
          <a:p>
            <a:r>
              <a:rPr lang="es-ES_tradnl"/>
              <a:t>	A	B	C	D	E</a:t>
            </a:r>
          </a:p>
          <a:p>
            <a:r>
              <a:rPr lang="es-ES_tradnl"/>
              <a:t>2002					1.324.001</a:t>
            </a:r>
          </a:p>
          <a:p>
            <a:r>
              <a:rPr lang="es-ES_tradnl"/>
              <a:t>2003	12.909.944	12.567.991	336.648	5.305	1.647.011</a:t>
            </a:r>
          </a:p>
          <a:p>
            <a:r>
              <a:rPr lang="es-ES_tradnl"/>
              <a:t>2004	13.826.900	13.359.688	460.586	6.626	1.977.291</a:t>
            </a:r>
          </a:p>
          <a:p>
            <a:r>
              <a:rPr lang="es-ES_tradnl"/>
              <a:t>2005	14.798.530	14.146.762	641.226	10.542	2.738.932</a:t>
            </a:r>
          </a:p>
          <a:p>
            <a:r>
              <a:rPr lang="es-ES_tradnl"/>
              <a:t>2006	15.825.834	14.911.657	899.579	14.598	3.021.808</a:t>
            </a:r>
          </a:p>
          <a:p>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0B6EF-709B-41E2-8D4C-122BCFB38FB7}" type="slidenum">
              <a:rPr lang="es-ES_tradnl"/>
              <a:pPr/>
              <a:t>6</a:t>
            </a:fld>
            <a:endParaRPr lang="es-ES_tradnl"/>
          </a:p>
        </p:txBody>
      </p:sp>
      <p:sp>
        <p:nvSpPr>
          <p:cNvPr id="715778" name="Rectangle 2"/>
          <p:cNvSpPr>
            <a:spLocks noRot="1" noChangeArrowheads="1" noTextEdit="1"/>
          </p:cNvSpPr>
          <p:nvPr>
            <p:ph type="sldImg"/>
          </p:nvPr>
        </p:nvSpPr>
        <p:spPr>
          <a:ln/>
        </p:spPr>
      </p:sp>
      <p:sp>
        <p:nvSpPr>
          <p:cNvPr id="715779" name="Rectangle 3"/>
          <p:cNvSpPr>
            <a:spLocks noGrp="1" noChangeArrowheads="1"/>
          </p:cNvSpPr>
          <p:nvPr>
            <p:ph type="body" idx="1"/>
          </p:nvPr>
        </p:nvSpPr>
        <p:spPr/>
        <p:txBody>
          <a:bodyPr/>
          <a:lstStyle/>
          <a:p>
            <a:pPr>
              <a:lnSpc>
                <a:spcPct val="80000"/>
              </a:lnSpc>
            </a:pPr>
            <a:r>
              <a:rPr lang="es-ES_tradnl" sz="800"/>
              <a:t>Hasta diciembre de 2005, sólo tres establecimientos eran propiedad de entidades de crédito (EC), dos de ellos del Grupo I, adquiridos por Banesto</a:t>
            </a:r>
            <a:r>
              <a:rPr lang="es-ES_tradnl" sz="800">
                <a:hlinkClick r:id="" action="ppaction://noaction"/>
              </a:rPr>
              <a:t>[1]</a:t>
            </a:r>
            <a:r>
              <a:rPr lang="es-ES_tradnl" sz="800"/>
              <a:t> y el SCH</a:t>
            </a:r>
            <a:r>
              <a:rPr lang="es-ES_tradnl" sz="800">
                <a:hlinkClick r:id="" action="ppaction://noaction"/>
              </a:rPr>
              <a:t>[2]</a:t>
            </a:r>
            <a:r>
              <a:rPr lang="es-ES_tradnl" sz="800"/>
              <a:t>, y otro del Grupo II creado por el BBVA</a:t>
            </a:r>
            <a:r>
              <a:rPr lang="es-ES_tradnl" sz="800">
                <a:hlinkClick r:id="" action="ppaction://noaction"/>
              </a:rPr>
              <a:t>[3]</a:t>
            </a:r>
            <a:r>
              <a:rPr lang="es-ES_tradnl" sz="800"/>
              <a:t>. Además, Caja Cantabria se hizo agente de otro establecimiento</a:t>
            </a:r>
            <a:r>
              <a:rPr lang="es-ES_tradnl" sz="800">
                <a:hlinkClick r:id="" action="ppaction://noaction"/>
              </a:rPr>
              <a:t>[4]</a:t>
            </a:r>
            <a:r>
              <a:rPr lang="es-ES_tradnl" sz="800"/>
              <a:t>. De los establecimientos activos al finalizar 2005, 15 eran propiedad de accionistas extranjeros. La entrada de las EC en este segmento del mercado se ha visto reflejada en el fuerte aumento que entre 2004 y 2005 experimentó el número de locales en que los agentes de estos establecimientos ejercen su actividad (gestión de transferencias), ya que las EC contribuyeron con su red de sucursales.</a:t>
            </a:r>
          </a:p>
          <a:p>
            <a:pPr>
              <a:lnSpc>
                <a:spcPct val="80000"/>
              </a:lnSpc>
            </a:pPr>
            <a:r>
              <a:rPr lang="es-ES_tradnl" sz="800"/>
              <a:t/>
            </a:r>
            <a:br>
              <a:rPr lang="es-ES_tradnl" sz="800"/>
            </a:br>
            <a:r>
              <a:rPr lang="es-ES_tradnl" sz="800">
                <a:hlinkClick r:id="" action="ppaction://noaction"/>
              </a:rPr>
              <a:t>[1]</a:t>
            </a:r>
            <a:r>
              <a:rPr lang="es-ES_tradnl" sz="800"/>
              <a:t> 1729 Cambios Sol, comprado por Hualle, S.A., participada por Banesto en un 99,9 %.</a:t>
            </a:r>
            <a:endParaRPr lang="es-ES_tradnl" sz="800">
              <a:hlinkClick r:id="" action="ppaction://noaction"/>
            </a:endParaRPr>
          </a:p>
          <a:p>
            <a:pPr>
              <a:lnSpc>
                <a:spcPct val="80000"/>
              </a:lnSpc>
            </a:pPr>
            <a:r>
              <a:rPr lang="es-ES_tradnl" sz="800">
                <a:hlinkClick r:id="" action="ppaction://noaction"/>
              </a:rPr>
              <a:t>[2]</a:t>
            </a:r>
            <a:r>
              <a:rPr lang="es-ES_tradnl" sz="800"/>
              <a:t> 1725, Latinoenvíos.</a:t>
            </a:r>
            <a:endParaRPr lang="es-ES_tradnl" sz="800">
              <a:hlinkClick r:id="" action="ppaction://noaction"/>
            </a:endParaRPr>
          </a:p>
          <a:p>
            <a:pPr>
              <a:lnSpc>
                <a:spcPct val="80000"/>
              </a:lnSpc>
            </a:pPr>
            <a:r>
              <a:rPr lang="es-ES_tradnl" sz="800">
                <a:hlinkClick r:id="" action="ppaction://noaction"/>
              </a:rPr>
              <a:t>[3]</a:t>
            </a:r>
            <a:r>
              <a:rPr lang="es-ES_tradnl" sz="800"/>
              <a:t> 1753 BBVA Dinero.</a:t>
            </a:r>
            <a:endParaRPr lang="es-ES_tradnl" sz="800">
              <a:hlinkClick r:id="" action="ppaction://noaction"/>
            </a:endParaRPr>
          </a:p>
          <a:p>
            <a:pPr>
              <a:lnSpc>
                <a:spcPct val="80000"/>
              </a:lnSpc>
            </a:pPr>
            <a:r>
              <a:rPr lang="es-ES_tradnl" sz="800">
                <a:hlinkClick r:id="" action="ppaction://noaction"/>
              </a:rPr>
              <a:t>[4]</a:t>
            </a:r>
            <a:r>
              <a:rPr lang="es-ES_tradnl" sz="800"/>
              <a:t> 1751 Capital Money.</a:t>
            </a:r>
            <a:endParaRPr lang="es-ES_tradnl" sz="800">
              <a:hlinkClick r:id="" action="ppaction://noaction"/>
            </a:endParaRPr>
          </a:p>
          <a:p>
            <a:pPr>
              <a:lnSpc>
                <a:spcPct val="80000"/>
              </a:lnSpc>
            </a:pPr>
            <a:r>
              <a:rPr lang="es-ES_tradnl" sz="800">
                <a:hlinkClick r:id="" action="ppaction://noaction"/>
              </a:rPr>
              <a:t>[5]</a:t>
            </a:r>
            <a:r>
              <a:rPr lang="es-ES_tradnl" sz="800"/>
              <a:t> 1753 BBVA Dinero funciona desde 2002 pero ha sido en 2005 cuando el BBVA ha utilizado su red de sucursales para este negocio, siguiendo el ejemplo del SCH, que lo hizo desde el mismo momento en que adquirió 1725 Latinoenvíos en 2005.</a:t>
            </a:r>
          </a:p>
          <a:p>
            <a:pPr>
              <a:lnSpc>
                <a:spcPct val="80000"/>
              </a:lnSpc>
            </a:pPr>
            <a:endParaRPr lang="es-ES_tradnl" sz="800"/>
          </a:p>
          <a:p>
            <a:pPr>
              <a:lnSpc>
                <a:spcPct val="80000"/>
              </a:lnSpc>
            </a:pPr>
            <a:r>
              <a:rPr lang="es-ES_tradnl" sz="800" b="1"/>
              <a:t>Cambios regulatorios en el ámbito europeo</a:t>
            </a:r>
          </a:p>
          <a:p>
            <a:pPr>
              <a:lnSpc>
                <a:spcPct val="80000"/>
              </a:lnSpc>
            </a:pPr>
            <a:r>
              <a:rPr lang="es-ES_tradnl" sz="800"/>
              <a:t>Existe una propuesta de Directiva (PD) del Parlamento Europeo y del Consejo sobre Servicios de Pago en el Mercado Internacional a la que la normativa española</a:t>
            </a:r>
            <a:r>
              <a:rPr lang="es-ES_tradnl" sz="800">
                <a:hlinkClick r:id="" action="ppaction://noaction"/>
              </a:rPr>
              <a:t>[1]</a:t>
            </a:r>
            <a:r>
              <a:rPr lang="es-ES_tradnl" sz="800"/>
              <a:t> tendrá que adaptarse año y medio después de que la PD sea aprobada.  </a:t>
            </a:r>
          </a:p>
          <a:p>
            <a:pPr>
              <a:lnSpc>
                <a:spcPct val="80000"/>
              </a:lnSpc>
            </a:pPr>
            <a:r>
              <a:rPr lang="es-ES_tradnl" sz="800"/>
              <a:t>Los establecimientos CVGT entran en la definición de “money remitters”</a:t>
            </a:r>
            <a:r>
              <a:rPr lang="es-ES_tradnl" sz="800">
                <a:hlinkClick r:id="" action="ppaction://noaction"/>
              </a:rPr>
              <a:t>[2]</a:t>
            </a:r>
            <a:r>
              <a:rPr lang="es-ES_tradnl" sz="800"/>
              <a:t> que, de acuerdo con el art. 5a de la PD, están exentos de requerimientos de capital inicial. Por el contrario, en nuestra normativa actual uno de los requisitos para obtener y conservar la autorización para ejercer la actividad de gestión de transferencias es disponer de un capital mínimo que oscila entre 300 mil euros (Grupo I) y 1,8 millones de euros (Grupo II)</a:t>
            </a:r>
            <a:r>
              <a:rPr lang="es-ES_tradnl" sz="800">
                <a:hlinkClick r:id="" action="ppaction://noaction"/>
              </a:rPr>
              <a:t>[3]</a:t>
            </a:r>
            <a:r>
              <a:rPr lang="es-ES_tradnl" sz="800"/>
              <a:t>, y de una póliza de responsabilidad civil por un importe entre 300.000 € (Grupo I) y 600.000 € (Grupo II)</a:t>
            </a:r>
            <a:r>
              <a:rPr lang="es-ES_tradnl" sz="800">
                <a:hlinkClick r:id="" action="ppaction://noaction"/>
              </a:rPr>
              <a:t>[4]</a:t>
            </a:r>
            <a:r>
              <a:rPr lang="es-ES_tradnl" sz="800"/>
              <a:t>.</a:t>
            </a:r>
          </a:p>
          <a:p>
            <a:pPr>
              <a:lnSpc>
                <a:spcPct val="80000"/>
              </a:lnSpc>
            </a:pPr>
            <a:r>
              <a:rPr lang="es-ES_tradnl" sz="800"/>
              <a:t>Entre los requisitos exigibles por la PD para obtener la autorización (art. 5) hay tres no recogidos en el RD 2660/1998:</a:t>
            </a:r>
          </a:p>
          <a:p>
            <a:pPr>
              <a:lnSpc>
                <a:spcPct val="80000"/>
              </a:lnSpc>
            </a:pPr>
            <a:r>
              <a:rPr lang="es-ES_tradnl" sz="800"/>
              <a:t>Al inicio, un plan de negocios que incluya una predicción del presupuesto de los tres primeros ejercicios.</a:t>
            </a:r>
          </a:p>
          <a:p>
            <a:pPr>
              <a:lnSpc>
                <a:spcPct val="80000"/>
              </a:lnSpc>
            </a:pPr>
            <a:r>
              <a:rPr lang="es-ES_tradnl" sz="800"/>
              <a:t>Una descripción del procedimiento de separación legal de los fondos recibidos de los clientes relacionados con servicios de pago del resto de fondos asociados a la actividad empresarial</a:t>
            </a:r>
            <a:r>
              <a:rPr lang="es-ES_tradnl" sz="800">
                <a:hlinkClick r:id="" action="ppaction://noaction"/>
              </a:rPr>
              <a:t>[5]</a:t>
            </a:r>
            <a:r>
              <a:rPr lang="es-ES_tradnl" sz="800"/>
              <a:t>.</a:t>
            </a:r>
          </a:p>
          <a:p>
            <a:pPr>
              <a:lnSpc>
                <a:spcPct val="80000"/>
              </a:lnSpc>
            </a:pPr>
            <a:r>
              <a:rPr lang="es-ES_tradnl" sz="800"/>
              <a:t>Una descripción de los procedimientos de gestión del riesgo del solicitante.</a:t>
            </a:r>
          </a:p>
          <a:p>
            <a:pPr>
              <a:lnSpc>
                <a:spcPct val="80000"/>
              </a:lnSpc>
            </a:pPr>
            <a:r>
              <a:rPr lang="es-ES_tradnl" sz="800"/>
              <a:t>Salvo en el caso de la norma 6ª.3 segundo párrafo de la CBE, que se refiere a la obligatoriedad de comunicación al Banco de España (BE) de la apertura de sucursales en el extranjero por parte de los establecimientos del Grupo II, en ningún momento se trata en la normativa española el tema de las sucursales de los CVGT. Otro tema no tratado es el de la externalización de las operaciones. En la PD, las sucursales de las </a:t>
            </a:r>
            <a:r>
              <a:rPr lang="es-ES_tradnl" sz="800" i="1"/>
              <a:t>Payment Institutions (PI) </a:t>
            </a:r>
            <a:r>
              <a:rPr lang="es-ES_tradnl" sz="800"/>
              <a:t>deben registrarse; las operaciones que se pretendan externalizar (</a:t>
            </a:r>
            <a:r>
              <a:rPr lang="es-ES_tradnl" sz="800" i="1"/>
              <a:t>outsourcing) </a:t>
            </a:r>
            <a:r>
              <a:rPr lang="es-ES_tradnl" sz="800"/>
              <a:t>deben comunicarse a las autoridades competentes; y las PI son totalmente responsables de cualquier acto que lleven a cabo sus gestores, empleados, agentes y sucursales, así como de la actividad externalizada. Las inspecciones </a:t>
            </a:r>
            <a:r>
              <a:rPr lang="es-ES_tradnl" sz="800" i="1"/>
              <a:t>in situ</a:t>
            </a:r>
            <a:r>
              <a:rPr lang="es-ES_tradnl" sz="800"/>
              <a:t> se llevarán a cabo no sólo en los locales de las PI, sino también en los de los agentes, sucursales y empresas a las que se encomiendan las operaciones externalizadas.</a:t>
            </a:r>
          </a:p>
          <a:p>
            <a:pPr>
              <a:lnSpc>
                <a:spcPct val="80000"/>
              </a:lnSpc>
            </a:pPr>
            <a:r>
              <a:rPr lang="es-ES_tradnl" sz="800"/>
              <a:t>La PD no sólo requiere que el dinero de los clientes esté separado del que pertenece a la PI (que se puede considerar reflejado en el apartado 3.4 de la CBE), sino que establece, además, que el dinero que se recibe para una operación determinada no puede ser utilizado para ninguna otra. Este último aspecto no se contempla en la legislación española. Según la PD, al final de cada día, los fondos que aún permanecen en la PI por no haberse entregado al beneficiario deben invertirse en activos de bajo riesgo, líquidos y seguros.</a:t>
            </a:r>
          </a:p>
          <a:p>
            <a:pPr>
              <a:lnSpc>
                <a:spcPct val="80000"/>
              </a:lnSpc>
            </a:pPr>
            <a:r>
              <a:rPr lang="es-ES_tradnl" sz="800"/>
              <a:t>Al contrario que la normativa española, la PD no exige que las PI tengan objeto social exclusivo. Otras diferencias con la normativa española se encuentran en la recomendación de la PD a los estados miembros para que adopten las medidas necesarias para evitar el riesgo operacional indebido cuando las PI encarguen a terceros la ejecución de funciones operativas, el requerimiento de que si una PI tiene una oficina registrada en un país miembro, su sede central también esté ubicada en ese país miembro, la obligación del secreto profesional y el intercambio de información entre países miembros.</a:t>
            </a:r>
          </a:p>
          <a:p>
            <a:pPr>
              <a:lnSpc>
                <a:spcPct val="80000"/>
              </a:lnSpc>
            </a:pPr>
            <a:r>
              <a:rPr lang="es-ES_tradnl" sz="800"/>
              <a:t>En cuanto a la transparencia y protección de la clientela, la PD contienen una detallada relación de la información que debe de ser puesta a disposición de los clientes que de manera general está contenida en la CBE.</a:t>
            </a:r>
          </a:p>
          <a:p>
            <a:pPr>
              <a:lnSpc>
                <a:spcPct val="80000"/>
              </a:lnSpc>
            </a:pPr>
            <a:r>
              <a:rPr lang="es-ES_tradnl" sz="800"/>
              <a:t>El Título IV de la PD es el más extenso (artículos 40b al 75) y se refiere a derechos y obligaciones relativos a la provisión y uso de los servicios de pago. La normativa española no contempla la mayor parte de los aspectos que aquí se tratan (problemática de las transacciones no autorizadas por los clientes, denegación de órdenes de pago, fechas de ejecución y disponibilidad de fondos). En definitiva, </a:t>
            </a:r>
            <a:r>
              <a:rPr lang="es-ES_tradnl" sz="800" b="1"/>
              <a:t>una mayor exigencia de en cuanto a la calidad de gestión interna de los establecimientos CVGT, así como de la gestión de los servicios a la clientela deberá ser implementada a corto plazo.</a:t>
            </a:r>
            <a:endParaRPr lang="es-ES_tradnl" sz="800"/>
          </a:p>
          <a:p>
            <a:pPr>
              <a:lnSpc>
                <a:spcPct val="80000"/>
              </a:lnSpc>
            </a:pPr>
            <a:r>
              <a:rPr lang="es-ES_tradnl" sz="800"/>
              <a:t/>
            </a:r>
            <a:br>
              <a:rPr lang="es-ES_tradnl" sz="800"/>
            </a:br>
            <a:r>
              <a:rPr lang="es-ES_tradnl" sz="800">
                <a:hlinkClick r:id="" action="ppaction://noaction"/>
              </a:rPr>
              <a:t>[1]</a:t>
            </a:r>
            <a:r>
              <a:rPr lang="es-ES_tradnl" sz="800"/>
              <a:t> Normas que afectan a los establecimientos de cambio de moneda son: Ley 13/1996, de 30 de diciembre, art. 178; Real Decreto 2660/1998, de 14 de diciembre (RD); Orden de 16 de noviembre de 2000 del Ministerio de Economía; otra Orden de 16 de noviembre de 2000 del Ministerio de Economía, de desarrollo de la Ley 9/1999, de 12 de abril, por la que se regula el régimen jurídico de las transferencias entre los Estados miembros de la Unión Europea y Orden EHA/2619/2006 de 28 de julio. Además está la Circular n.º 6/2006, de 29 de octubre del Banco de España (CBE).</a:t>
            </a:r>
            <a:endParaRPr lang="es-ES_tradnl" sz="800">
              <a:hlinkClick r:id="" action="ppaction://noaction"/>
            </a:endParaRPr>
          </a:p>
          <a:p>
            <a:pPr>
              <a:lnSpc>
                <a:spcPct val="80000"/>
              </a:lnSpc>
            </a:pPr>
            <a:r>
              <a:rPr lang="es-ES_tradnl" sz="800">
                <a:hlinkClick r:id="" action="ppaction://noaction"/>
              </a:rPr>
              <a:t>[2]</a:t>
            </a:r>
            <a:r>
              <a:rPr lang="en-GB" sz="800"/>
              <a:t> “Payment institutions (PI) exclusively engaged in money remittance services where the cash, scriptural money or electronic-money is accepted by the payment service provider from the payment service user for the sole purpose of making a payment transaction and/or delivery of the funds to the payee”. </a:t>
            </a:r>
            <a:r>
              <a:rPr lang="es-ES_tradnl" sz="800"/>
              <a:t>En una nota al pie del art. 3 de la PD se sugiere la posibilidad de que ésta no se aplique a las “money remitters”.</a:t>
            </a:r>
            <a:endParaRPr lang="es-ES_tradnl" sz="800">
              <a:hlinkClick r:id="" action="ppaction://noaction"/>
            </a:endParaRPr>
          </a:p>
          <a:p>
            <a:pPr>
              <a:lnSpc>
                <a:spcPct val="80000"/>
              </a:lnSpc>
            </a:pPr>
            <a:r>
              <a:rPr lang="es-ES_tradnl" sz="800">
                <a:hlinkClick r:id="" action="ppaction://noaction"/>
              </a:rPr>
              <a:t>[3]</a:t>
            </a:r>
            <a:r>
              <a:rPr lang="es-ES_tradnl" sz="800"/>
              <a:t> Dado que el RD es anterior a la puesta en vigor del euro, el texto legal está redactado en términos de “50 y 300 millones de pesetas”.</a:t>
            </a:r>
            <a:endParaRPr lang="es-ES_tradnl" sz="800">
              <a:hlinkClick r:id="" action="ppaction://noaction"/>
            </a:endParaRPr>
          </a:p>
          <a:p>
            <a:pPr>
              <a:lnSpc>
                <a:spcPct val="80000"/>
              </a:lnSpc>
            </a:pPr>
            <a:r>
              <a:rPr lang="es-ES_tradnl" sz="800">
                <a:hlinkClick r:id="" action="ppaction://noaction"/>
              </a:rPr>
              <a:t>[4]</a:t>
            </a:r>
            <a:r>
              <a:rPr lang="es-ES_tradnl" sz="800"/>
              <a:t> En el RD, entre 50 y 100 millones de pesetas.</a:t>
            </a:r>
            <a:endParaRPr lang="es-ES_tradnl" sz="800">
              <a:hlinkClick r:id="" action="ppaction://noaction"/>
            </a:endParaRPr>
          </a:p>
          <a:p>
            <a:pPr>
              <a:lnSpc>
                <a:spcPct val="80000"/>
              </a:lnSpc>
            </a:pPr>
            <a:r>
              <a:rPr lang="es-ES_tradnl" sz="800">
                <a:hlinkClick r:id="" action="ppaction://noaction"/>
              </a:rPr>
              <a:t>[5]</a:t>
            </a:r>
            <a:r>
              <a:rPr lang="es-ES_tradnl" sz="800"/>
              <a:t> En la Circular n.º 6/2001, de 29 de octubre, del Banco de España (CBE), norma 9ª.3.4. se exige esta separación, aunque no entre los requisitos de la solicitud.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7368F0-A717-4806-BDA8-67D18CBF819C}" type="slidenum">
              <a:rPr lang="es-ES_tradnl"/>
              <a:pPr/>
              <a:t>7</a:t>
            </a:fld>
            <a:endParaRPr lang="es-ES_tradnl"/>
          </a:p>
        </p:txBody>
      </p:sp>
      <p:sp>
        <p:nvSpPr>
          <p:cNvPr id="720898" name="Rectangle 2"/>
          <p:cNvSpPr>
            <a:spLocks noRot="1" noChangeArrowheads="1" noTextEdit="1"/>
          </p:cNvSpPr>
          <p:nvPr>
            <p:ph type="sldImg"/>
          </p:nvPr>
        </p:nvSpPr>
        <p:spPr>
          <a:ln/>
        </p:spPr>
      </p:sp>
      <p:sp>
        <p:nvSpPr>
          <p:cNvPr id="7208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E4BE3D-AD12-46A9-B254-9347663217D7}" type="slidenum">
              <a:rPr lang="es-ES_tradnl"/>
              <a:pPr/>
              <a:t>8</a:t>
            </a:fld>
            <a:endParaRPr lang="es-ES_tradnl"/>
          </a:p>
        </p:txBody>
      </p:sp>
      <p:sp>
        <p:nvSpPr>
          <p:cNvPr id="721922" name="Rectangle 2"/>
          <p:cNvSpPr>
            <a:spLocks noRot="1" noChangeArrowheads="1" noTextEdit="1"/>
          </p:cNvSpPr>
          <p:nvPr>
            <p:ph type="sldImg"/>
          </p:nvPr>
        </p:nvSpPr>
        <p:spPr>
          <a:ln/>
        </p:spPr>
      </p:sp>
      <p:sp>
        <p:nvSpPr>
          <p:cNvPr id="721923"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5" name="Text Box 13"/>
          <p:cNvSpPr txBox="1">
            <a:spLocks noChangeArrowheads="1"/>
          </p:cNvSpPr>
          <p:nvPr/>
        </p:nvSpPr>
        <p:spPr bwMode="auto">
          <a:xfrm>
            <a:off x="482600" y="896938"/>
            <a:ext cx="7924800" cy="1803400"/>
          </a:xfrm>
          <a:prstGeom prst="rect">
            <a:avLst/>
          </a:prstGeom>
          <a:noFill/>
          <a:ln w="9525">
            <a:noFill/>
            <a:miter lim="800000"/>
            <a:headEnd/>
            <a:tailEnd/>
          </a:ln>
          <a:effectLst/>
        </p:spPr>
        <p:txBody>
          <a:bodyPr>
            <a:spAutoFit/>
          </a:bodyPr>
          <a:lstStyle/>
          <a:p>
            <a:pPr eaLnBrk="0" hangingPunct="0">
              <a:spcBef>
                <a:spcPct val="50000"/>
              </a:spcBef>
              <a:buClrTx/>
              <a:buFontTx/>
              <a:buNone/>
            </a:pPr>
            <a:endParaRPr lang="es-ES_tradnl" b="0"/>
          </a:p>
          <a:p>
            <a:pPr algn="ctr" eaLnBrk="0" hangingPunct="0">
              <a:spcBef>
                <a:spcPct val="50000"/>
              </a:spcBef>
              <a:buClrTx/>
              <a:buFontTx/>
              <a:buNone/>
            </a:pPr>
            <a:r>
              <a:rPr lang="es-ES_tradnl"/>
              <a:t>Remesas y acceso a servicios financieros: mejores prácticas iberoamericanas</a:t>
            </a:r>
          </a:p>
          <a:p>
            <a:pPr algn="ctr" eaLnBrk="0" hangingPunct="0">
              <a:spcBef>
                <a:spcPct val="50000"/>
              </a:spcBef>
              <a:buClrTx/>
              <a:buFontTx/>
              <a:buNone/>
            </a:pPr>
            <a:r>
              <a:rPr lang="es-ES_tradnl" b="0"/>
              <a:t>Ministerio de Economía y Hacienda</a:t>
            </a:r>
          </a:p>
          <a:p>
            <a:pPr algn="ctr" eaLnBrk="0" hangingPunct="0">
              <a:spcBef>
                <a:spcPct val="50000"/>
              </a:spcBef>
              <a:buClrTx/>
              <a:buFontTx/>
              <a:buNone/>
            </a:pPr>
            <a:r>
              <a:rPr lang="es-ES_tradnl" b="0"/>
              <a:t>Banco Interamericano de Desarrollo</a:t>
            </a:r>
          </a:p>
          <a:p>
            <a:pPr algn="ctr" eaLnBrk="0" hangingPunct="0">
              <a:spcBef>
                <a:spcPct val="50000"/>
              </a:spcBef>
              <a:buClrTx/>
              <a:buFontTx/>
              <a:buNone/>
            </a:pPr>
            <a:r>
              <a:rPr lang="es-ES_tradnl" b="0"/>
              <a:t>Fondo Multilateral de Inversiones</a:t>
            </a:r>
          </a:p>
        </p:txBody>
      </p:sp>
      <p:sp>
        <p:nvSpPr>
          <p:cNvPr id="3086" name="Text Box 14"/>
          <p:cNvSpPr txBox="1">
            <a:spLocks noChangeArrowheads="1"/>
          </p:cNvSpPr>
          <p:nvPr/>
        </p:nvSpPr>
        <p:spPr bwMode="auto">
          <a:xfrm>
            <a:off x="355600" y="2790825"/>
            <a:ext cx="8331200" cy="3371850"/>
          </a:xfrm>
          <a:prstGeom prst="rect">
            <a:avLst/>
          </a:prstGeom>
          <a:noFill/>
          <a:ln w="9525">
            <a:noFill/>
            <a:miter lim="800000"/>
            <a:headEnd/>
            <a:tailEnd/>
          </a:ln>
          <a:effectLst/>
        </p:spPr>
        <p:txBody>
          <a:bodyPr>
            <a:spAutoFit/>
          </a:bodyPr>
          <a:lstStyle/>
          <a:p>
            <a:pPr eaLnBrk="0" hangingPunct="0">
              <a:lnSpc>
                <a:spcPts val="2500"/>
              </a:lnSpc>
              <a:spcBef>
                <a:spcPct val="50000"/>
              </a:spcBef>
              <a:buClrTx/>
              <a:buFontTx/>
              <a:buNone/>
            </a:pPr>
            <a:r>
              <a:rPr lang="en-GB" sz="2000">
                <a:solidFill>
                  <a:srgbClr val="B35C48"/>
                </a:solidFill>
              </a:rPr>
              <a:t>III. MIGRACIÓN Y </a:t>
            </a:r>
            <a:r>
              <a:rPr lang="es-ES_tradnl" sz="2000">
                <a:solidFill>
                  <a:srgbClr val="B35C48"/>
                </a:solidFill>
              </a:rPr>
              <a:t>SERVICIOS</a:t>
            </a:r>
            <a:r>
              <a:rPr lang="en-GB" sz="2000">
                <a:solidFill>
                  <a:srgbClr val="B35C48"/>
                </a:solidFill>
              </a:rPr>
              <a:t> FINANCIEROS</a:t>
            </a:r>
            <a:br>
              <a:rPr lang="en-GB" sz="2000">
                <a:solidFill>
                  <a:srgbClr val="B35C48"/>
                </a:solidFill>
              </a:rPr>
            </a:br>
            <a:r>
              <a:rPr lang="en-GB" sz="2000">
                <a:solidFill>
                  <a:srgbClr val="B35C48"/>
                </a:solidFill>
              </a:rPr>
              <a:t>Remesas y Bancarización en España</a:t>
            </a:r>
          </a:p>
          <a:p>
            <a:pPr eaLnBrk="0" hangingPunct="0">
              <a:lnSpc>
                <a:spcPts val="2500"/>
              </a:lnSpc>
              <a:spcBef>
                <a:spcPct val="50000"/>
              </a:spcBef>
              <a:buClrTx/>
              <a:buFontTx/>
              <a:buNone/>
            </a:pPr>
            <a:endParaRPr lang="en-GB" sz="1400">
              <a:solidFill>
                <a:srgbClr val="B94105"/>
              </a:solidFill>
            </a:endParaRPr>
          </a:p>
          <a:p>
            <a:pPr eaLnBrk="0" hangingPunct="0">
              <a:lnSpc>
                <a:spcPts val="2500"/>
              </a:lnSpc>
              <a:spcBef>
                <a:spcPct val="50000"/>
              </a:spcBef>
              <a:buClrTx/>
              <a:buFontTx/>
              <a:buNone/>
            </a:pPr>
            <a:r>
              <a:rPr lang="es-ES_tradnl" sz="1400"/>
              <a:t>Guillermo Rodríguez García</a:t>
            </a:r>
            <a:r>
              <a:rPr lang="en-GB" sz="1400"/>
              <a:t> </a:t>
            </a:r>
          </a:p>
          <a:p>
            <a:pPr eaLnBrk="0" hangingPunct="0">
              <a:lnSpc>
                <a:spcPts val="600"/>
              </a:lnSpc>
              <a:spcBef>
                <a:spcPct val="50000"/>
              </a:spcBef>
              <a:buClrTx/>
              <a:buFontTx/>
              <a:buNone/>
            </a:pPr>
            <a:endParaRPr lang="en-GB" sz="1400" b="0"/>
          </a:p>
          <a:p>
            <a:pPr eaLnBrk="0" hangingPunct="0">
              <a:lnSpc>
                <a:spcPts val="600"/>
              </a:lnSpc>
              <a:spcBef>
                <a:spcPct val="50000"/>
              </a:spcBef>
              <a:buClrTx/>
              <a:buFontTx/>
              <a:buNone/>
            </a:pPr>
            <a:r>
              <a:rPr lang="en-GB" sz="1400" b="0"/>
              <a:t>Jefe de la División de Análisis y Asesoramiento</a:t>
            </a:r>
          </a:p>
          <a:p>
            <a:pPr eaLnBrk="0" hangingPunct="0">
              <a:lnSpc>
                <a:spcPts val="600"/>
              </a:lnSpc>
              <a:spcBef>
                <a:spcPct val="50000"/>
              </a:spcBef>
              <a:buClrTx/>
              <a:buFontTx/>
              <a:buNone/>
            </a:pPr>
            <a:r>
              <a:rPr lang="en-GB" sz="1400" b="0"/>
              <a:t>Departamento de Instituciones Financieras</a:t>
            </a:r>
          </a:p>
          <a:p>
            <a:pPr eaLnBrk="0" hangingPunct="0">
              <a:lnSpc>
                <a:spcPts val="600"/>
              </a:lnSpc>
              <a:spcBef>
                <a:spcPct val="50000"/>
              </a:spcBef>
              <a:buClrTx/>
              <a:buFontTx/>
              <a:buNone/>
            </a:pPr>
            <a:r>
              <a:rPr lang="en-GB" sz="1400" b="0"/>
              <a:t>DG Regulación</a:t>
            </a:r>
          </a:p>
          <a:p>
            <a:pPr eaLnBrk="0" hangingPunct="0">
              <a:lnSpc>
                <a:spcPts val="600"/>
              </a:lnSpc>
              <a:spcBef>
                <a:spcPct val="50000"/>
              </a:spcBef>
              <a:buClrTx/>
              <a:buFontTx/>
              <a:buNone/>
            </a:pPr>
            <a:r>
              <a:rPr lang="en-GB" sz="1400" b="0"/>
              <a:t>Banco de España</a:t>
            </a:r>
          </a:p>
          <a:p>
            <a:pPr eaLnBrk="0" hangingPunct="0">
              <a:lnSpc>
                <a:spcPts val="600"/>
              </a:lnSpc>
              <a:spcBef>
                <a:spcPct val="50000"/>
              </a:spcBef>
              <a:buClrTx/>
              <a:buFontTx/>
              <a:buNone/>
            </a:pPr>
            <a:endParaRPr lang="en-GB" sz="1400" b="0"/>
          </a:p>
          <a:p>
            <a:pPr eaLnBrk="0" hangingPunct="0">
              <a:lnSpc>
                <a:spcPts val="600"/>
              </a:lnSpc>
              <a:spcBef>
                <a:spcPct val="50000"/>
              </a:spcBef>
              <a:buClrTx/>
              <a:buFontTx/>
              <a:buNone/>
            </a:pPr>
            <a:endParaRPr lang="en-GB" sz="1400" b="0"/>
          </a:p>
          <a:p>
            <a:pPr eaLnBrk="0" hangingPunct="0">
              <a:lnSpc>
                <a:spcPts val="600"/>
              </a:lnSpc>
              <a:spcBef>
                <a:spcPct val="50000"/>
              </a:spcBef>
              <a:buClrTx/>
              <a:buFontTx/>
              <a:buNone/>
            </a:pPr>
            <a:r>
              <a:rPr lang="en-GB" sz="1200" b="0"/>
              <a:t>Ministerio de Economía y Hacienda</a:t>
            </a:r>
          </a:p>
          <a:p>
            <a:pPr eaLnBrk="0" hangingPunct="0">
              <a:lnSpc>
                <a:spcPts val="600"/>
              </a:lnSpc>
              <a:spcBef>
                <a:spcPct val="50000"/>
              </a:spcBef>
              <a:buClrTx/>
              <a:buFontTx/>
              <a:buNone/>
            </a:pPr>
            <a:r>
              <a:rPr lang="es-ES_tradnl" sz="1200" b="0"/>
              <a:t>Madrid, ESPAÑA</a:t>
            </a:r>
            <a:endParaRPr lang="es-ES_tradnl" sz="1000" b="0"/>
          </a:p>
          <a:p>
            <a:pPr eaLnBrk="0" hangingPunct="0">
              <a:lnSpc>
                <a:spcPct val="70000"/>
              </a:lnSpc>
              <a:spcBef>
                <a:spcPct val="50000"/>
              </a:spcBef>
              <a:buClrTx/>
              <a:buFontTx/>
              <a:buNone/>
            </a:pPr>
            <a:r>
              <a:rPr lang="es-ES_tradnl" sz="1000" b="0"/>
              <a:t>6 Junio 2007</a:t>
            </a:r>
            <a:endParaRPr lang="es-ES_tradnl" sz="1400" b="0"/>
          </a:p>
        </p:txBody>
      </p:sp>
      <p:pic>
        <p:nvPicPr>
          <p:cNvPr id="3104" name="Picture 32"/>
          <p:cNvPicPr>
            <a:picLocks noChangeAspect="1" noChangeArrowheads="1"/>
          </p:cNvPicPr>
          <p:nvPr userDrawn="1"/>
        </p:nvPicPr>
        <p:blipFill>
          <a:blip r:embed="rId2" cstate="print"/>
          <a:srcRect/>
          <a:stretch>
            <a:fillRect/>
          </a:stretch>
        </p:blipFill>
        <p:spPr bwMode="auto">
          <a:xfrm>
            <a:off x="-1588" y="0"/>
            <a:ext cx="9145588" cy="635000"/>
          </a:xfrm>
          <a:prstGeom prst="rect">
            <a:avLst/>
          </a:prstGeom>
          <a:noFill/>
        </p:spPr>
      </p:pic>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AB498F6-8EC2-49AA-B9CC-9452F37F5616}" type="slidenum">
              <a:rPr lang="es-ES_tradnl"/>
              <a:pPr/>
              <a:t>‹#›</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1788" y="0"/>
            <a:ext cx="2225675" cy="6330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529388" cy="6330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05CFDB3-B7E5-4C98-B254-A59D4FEE2EE3}" type="slidenum">
              <a:rPr lang="es-ES_tradnl"/>
              <a:pPr/>
              <a:t>‹#›</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261100" cy="7191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31788" y="874713"/>
            <a:ext cx="4211637" cy="5456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5825" y="874713"/>
            <a:ext cx="4211638" cy="5456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864350" y="6400800"/>
            <a:ext cx="2133600" cy="323850"/>
          </a:xfrm>
        </p:spPr>
        <p:txBody>
          <a:bodyPr/>
          <a:lstStyle>
            <a:lvl1pPr>
              <a:defRPr/>
            </a:lvl1pPr>
          </a:lstStyle>
          <a:p>
            <a:fld id="{0A8E2CA2-0A54-4D3A-A822-1318E57DFF6F}" type="slidenum">
              <a:rPr lang="es-ES_tradnl"/>
              <a:pPr/>
              <a:t>‹#›</a:t>
            </a:fld>
            <a:endParaRPr lang="es-ES_tradnl"/>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31788" y="874713"/>
            <a:ext cx="4211637"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5825" y="874713"/>
            <a:ext cx="4211638"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pull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pull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spd="med">
    <p:pull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5DE7157-B7FA-495A-AA80-C63E98F6F6A3}" type="slidenum">
              <a:rPr lang="es-ES_tradnl"/>
              <a:pPr/>
              <a:t>‹#›</a:t>
            </a:fld>
            <a:endParaRPr lang="es-ES_tradnl"/>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pull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pull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pull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274638"/>
            <a:ext cx="2143125" cy="49895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1788" y="274638"/>
            <a:ext cx="6280150" cy="4989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AD4622BA-DCF6-4CBD-BA4C-351667A9E23B}" type="slidenum">
              <a:rPr lang="es-ES_tradnl"/>
              <a:pPr/>
              <a:t>‹#›</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1788" y="874713"/>
            <a:ext cx="4211637" cy="5456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5825" y="874713"/>
            <a:ext cx="4211638" cy="5456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EFF79568-E6BA-4153-8584-A9A0E1687465}" type="slidenum">
              <a:rPr lang="es-ES_tradnl"/>
              <a:pPr/>
              <a:t>‹#›</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0ACF73C-599F-42D4-98AA-9B76815DFAA1}" type="slidenum">
              <a:rPr lang="es-ES_tradnl"/>
              <a:pPr/>
              <a:t>‹#›</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C5D3CA6-3B14-46F1-8AE8-0292CBEDC39D}" type="slidenum">
              <a:rPr lang="es-ES_tradnl"/>
              <a:pPr/>
              <a:t>‹#›</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D6B6AFF-CBF8-4D62-9D7C-CFA2C05A8BBF}" type="slidenum">
              <a:rPr lang="es-ES_tradnl"/>
              <a:pPr/>
              <a:t>‹#›</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9A3C2B6-A6BA-4A83-A54E-792D853C32A1}" type="slidenum">
              <a:rPr lang="es-ES_tradnl"/>
              <a:pPr/>
              <a:t>‹#›</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BD266CD-7E9D-4B36-81B6-44B53C4EC374}" type="slidenum">
              <a:rPr lang="es-ES_tradnl"/>
              <a:pPr/>
              <a:t>‹#›</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0" y="0"/>
            <a:ext cx="9144000" cy="6232525"/>
          </a:xfrm>
          <a:prstGeom prst="rect">
            <a:avLst/>
          </a:prstGeom>
          <a:no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0" y="0"/>
            <a:ext cx="6261100" cy="719138"/>
          </a:xfrm>
          <a:prstGeom prst="rect">
            <a:avLst/>
          </a:prstGeom>
          <a:solidFill>
            <a:srgbClr val="E1E1E1"/>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smtClean="0"/>
              <a:t>TÍTULO DE LA DIAPOSITIVA</a:t>
            </a:r>
          </a:p>
        </p:txBody>
      </p:sp>
      <p:sp>
        <p:nvSpPr>
          <p:cNvPr id="1027" name="Rectangle 3"/>
          <p:cNvSpPr>
            <a:spLocks noGrp="1" noChangeArrowheads="1"/>
          </p:cNvSpPr>
          <p:nvPr>
            <p:ph type="body" idx="1"/>
          </p:nvPr>
        </p:nvSpPr>
        <p:spPr bwMode="auto">
          <a:xfrm>
            <a:off x="331788" y="874713"/>
            <a:ext cx="8575675" cy="5456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a:p>
            <a:pPr lvl="0"/>
            <a:endParaRPr lang="es-ES_tradnl" smtClean="0"/>
          </a:p>
        </p:txBody>
      </p:sp>
      <p:sp>
        <p:nvSpPr>
          <p:cNvPr id="1030" name="Rectangle 6"/>
          <p:cNvSpPr>
            <a:spLocks noGrp="1" noChangeArrowheads="1"/>
          </p:cNvSpPr>
          <p:nvPr>
            <p:ph type="sldNum" sz="quarter" idx="4"/>
          </p:nvPr>
        </p:nvSpPr>
        <p:spPr bwMode="auto">
          <a:xfrm>
            <a:off x="686435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400">
                <a:solidFill>
                  <a:srgbClr val="858585"/>
                </a:solidFill>
              </a:defRPr>
            </a:lvl1pPr>
          </a:lstStyle>
          <a:p>
            <a:fld id="{6CF81E63-1330-472A-BF95-F497E3CD491E}" type="slidenum">
              <a:rPr lang="es-ES_tradnl"/>
              <a:pPr/>
              <a:t>‹#›</a:t>
            </a:fld>
            <a:endParaRPr lang="es-ES_tradnl"/>
          </a:p>
        </p:txBody>
      </p:sp>
      <p:pic>
        <p:nvPicPr>
          <p:cNvPr id="1049" name="Picture 25" descr="LOGO_1_Gris_300"/>
          <p:cNvPicPr>
            <a:picLocks noChangeAspect="1" noChangeArrowheads="1"/>
          </p:cNvPicPr>
          <p:nvPr/>
        </p:nvPicPr>
        <p:blipFill>
          <a:blip r:embed="rId14" cstate="print"/>
          <a:srcRect/>
          <a:stretch>
            <a:fillRect/>
          </a:stretch>
        </p:blipFill>
        <p:spPr bwMode="auto">
          <a:xfrm>
            <a:off x="327025" y="6394450"/>
            <a:ext cx="1522413" cy="334963"/>
          </a:xfrm>
          <a:prstGeom prst="rect">
            <a:avLst/>
          </a:prstGeom>
          <a:noFill/>
        </p:spPr>
      </p:pic>
      <p:pic>
        <p:nvPicPr>
          <p:cNvPr id="1050" name="Picture 26"/>
          <p:cNvPicPr>
            <a:picLocks noChangeAspect="1" noChangeArrowheads="1"/>
          </p:cNvPicPr>
          <p:nvPr/>
        </p:nvPicPr>
        <p:blipFill>
          <a:blip r:embed="rId15" cstate="print"/>
          <a:srcRect/>
          <a:stretch>
            <a:fillRect/>
          </a:stretch>
        </p:blipFill>
        <p:spPr bwMode="auto">
          <a:xfrm>
            <a:off x="6248400" y="-12700"/>
            <a:ext cx="2895600" cy="74136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ransition spd="med"/>
  <p:timing>
    <p:tnLst>
      <p:par>
        <p:cTn id="1" dur="indefinite" restart="never" nodeType="tmRoot"/>
      </p:par>
    </p:tnLst>
  </p:timing>
  <p:hf hdr="0" ftr="0" dt="0"/>
  <p:txStyles>
    <p:titleStyle>
      <a:lvl1pPr algn="l" rtl="0" eaLnBrk="0" fontAlgn="base" hangingPunct="0">
        <a:spcBef>
          <a:spcPct val="0"/>
        </a:spcBef>
        <a:spcAft>
          <a:spcPct val="0"/>
        </a:spcAft>
        <a:defRPr b="1">
          <a:solidFill>
            <a:srgbClr val="B35C48"/>
          </a:solidFill>
          <a:latin typeface="+mj-lt"/>
          <a:ea typeface="+mj-ea"/>
          <a:cs typeface="+mj-cs"/>
        </a:defRPr>
      </a:lvl1pPr>
      <a:lvl2pPr algn="l" rtl="0" eaLnBrk="0" fontAlgn="base" hangingPunct="0">
        <a:spcBef>
          <a:spcPct val="0"/>
        </a:spcBef>
        <a:spcAft>
          <a:spcPct val="0"/>
        </a:spcAft>
        <a:defRPr b="1">
          <a:solidFill>
            <a:srgbClr val="B35C48"/>
          </a:solidFill>
          <a:latin typeface="BdE Neue Helvetica 55 Roman" pitchFamily="34" charset="0"/>
        </a:defRPr>
      </a:lvl2pPr>
      <a:lvl3pPr algn="l" rtl="0" eaLnBrk="0" fontAlgn="base" hangingPunct="0">
        <a:spcBef>
          <a:spcPct val="0"/>
        </a:spcBef>
        <a:spcAft>
          <a:spcPct val="0"/>
        </a:spcAft>
        <a:defRPr b="1">
          <a:solidFill>
            <a:srgbClr val="B35C48"/>
          </a:solidFill>
          <a:latin typeface="BdE Neue Helvetica 55 Roman" pitchFamily="34" charset="0"/>
        </a:defRPr>
      </a:lvl3pPr>
      <a:lvl4pPr algn="l" rtl="0" eaLnBrk="0" fontAlgn="base" hangingPunct="0">
        <a:spcBef>
          <a:spcPct val="0"/>
        </a:spcBef>
        <a:spcAft>
          <a:spcPct val="0"/>
        </a:spcAft>
        <a:defRPr b="1">
          <a:solidFill>
            <a:srgbClr val="B35C48"/>
          </a:solidFill>
          <a:latin typeface="BdE Neue Helvetica 55 Roman" pitchFamily="34" charset="0"/>
        </a:defRPr>
      </a:lvl4pPr>
      <a:lvl5pPr algn="l" rtl="0" eaLnBrk="0" fontAlgn="base" hangingPunct="0">
        <a:spcBef>
          <a:spcPct val="0"/>
        </a:spcBef>
        <a:spcAft>
          <a:spcPct val="0"/>
        </a:spcAft>
        <a:defRPr b="1">
          <a:solidFill>
            <a:srgbClr val="B35C48"/>
          </a:solidFill>
          <a:latin typeface="BdE Neue Helvetica 55 Roman" pitchFamily="34" charset="0"/>
        </a:defRPr>
      </a:lvl5pPr>
      <a:lvl6pPr marL="457200" algn="l" rtl="0" eaLnBrk="0" fontAlgn="base" hangingPunct="0">
        <a:spcBef>
          <a:spcPct val="0"/>
        </a:spcBef>
        <a:spcAft>
          <a:spcPct val="0"/>
        </a:spcAft>
        <a:defRPr b="1">
          <a:solidFill>
            <a:srgbClr val="B35C48"/>
          </a:solidFill>
          <a:latin typeface="BdE Neue Helvetica 55 Roman" pitchFamily="34" charset="0"/>
        </a:defRPr>
      </a:lvl6pPr>
      <a:lvl7pPr marL="914400" algn="l" rtl="0" eaLnBrk="0" fontAlgn="base" hangingPunct="0">
        <a:spcBef>
          <a:spcPct val="0"/>
        </a:spcBef>
        <a:spcAft>
          <a:spcPct val="0"/>
        </a:spcAft>
        <a:defRPr b="1">
          <a:solidFill>
            <a:srgbClr val="B35C48"/>
          </a:solidFill>
          <a:latin typeface="BdE Neue Helvetica 55 Roman" pitchFamily="34" charset="0"/>
        </a:defRPr>
      </a:lvl7pPr>
      <a:lvl8pPr marL="1371600" algn="l" rtl="0" eaLnBrk="0" fontAlgn="base" hangingPunct="0">
        <a:spcBef>
          <a:spcPct val="0"/>
        </a:spcBef>
        <a:spcAft>
          <a:spcPct val="0"/>
        </a:spcAft>
        <a:defRPr b="1">
          <a:solidFill>
            <a:srgbClr val="B35C48"/>
          </a:solidFill>
          <a:latin typeface="BdE Neue Helvetica 55 Roman" pitchFamily="34" charset="0"/>
        </a:defRPr>
      </a:lvl8pPr>
      <a:lvl9pPr marL="1828800" algn="l" rtl="0" eaLnBrk="0" fontAlgn="base" hangingPunct="0">
        <a:spcBef>
          <a:spcPct val="0"/>
        </a:spcBef>
        <a:spcAft>
          <a:spcPct val="0"/>
        </a:spcAft>
        <a:defRPr b="1">
          <a:solidFill>
            <a:srgbClr val="B35C48"/>
          </a:solidFill>
          <a:latin typeface="BdE Neue Helvetica 55 Roman" pitchFamily="34" charset="0"/>
        </a:defRPr>
      </a:lvl9pPr>
    </p:titleStyle>
    <p:bodyStyle>
      <a:lvl1pPr algn="l" rtl="0" fontAlgn="base">
        <a:spcBef>
          <a:spcPct val="20000"/>
        </a:spcBef>
        <a:spcAft>
          <a:spcPct val="0"/>
        </a:spcAft>
        <a:buClr>
          <a:srgbClr val="993300"/>
        </a:buClr>
        <a:buFont typeface="Wingdings" pitchFamily="2" charset="2"/>
        <a:defRPr b="1">
          <a:solidFill>
            <a:schemeClr val="tx1"/>
          </a:solidFill>
          <a:latin typeface="+mn-lt"/>
          <a:ea typeface="+mn-ea"/>
          <a:cs typeface="+mn-cs"/>
        </a:defRPr>
      </a:lvl1pPr>
      <a:lvl2pPr marL="538163" indent="-3175" algn="l" rtl="0" fontAlgn="base">
        <a:spcBef>
          <a:spcPct val="20000"/>
        </a:spcBef>
        <a:spcAft>
          <a:spcPct val="0"/>
        </a:spcAft>
        <a:buClr>
          <a:srgbClr val="666666"/>
        </a:buClr>
        <a:buFont typeface="Wingdings" pitchFamily="2" charset="2"/>
        <a:defRPr b="1">
          <a:solidFill>
            <a:srgbClr val="333333"/>
          </a:solidFill>
          <a:latin typeface="+mn-lt"/>
        </a:defRPr>
      </a:lvl2pPr>
      <a:lvl3pPr marL="989013" indent="11113" algn="l" rtl="0" fontAlgn="base">
        <a:spcBef>
          <a:spcPct val="20000"/>
        </a:spcBef>
        <a:spcAft>
          <a:spcPct val="0"/>
        </a:spcAft>
        <a:buFont typeface="Wingdings" pitchFamily="2" charset="2"/>
        <a:defRPr b="1" i="1">
          <a:solidFill>
            <a:srgbClr val="B35C48"/>
          </a:solidFill>
          <a:latin typeface="+mn-lt"/>
        </a:defRPr>
      </a:lvl3pPr>
      <a:lvl4pPr marL="1430338" indent="7938" algn="l" rtl="0" fontAlgn="base">
        <a:spcBef>
          <a:spcPct val="20000"/>
        </a:spcBef>
        <a:spcAft>
          <a:spcPct val="0"/>
        </a:spcAft>
        <a:buFont typeface="Wingdings" pitchFamily="2" charset="2"/>
        <a:defRPr sz="1600">
          <a:solidFill>
            <a:srgbClr val="B35C48"/>
          </a:solidFill>
          <a:latin typeface="+mn-lt"/>
        </a:defRPr>
      </a:lvl4pPr>
      <a:lvl5pPr marL="1882775" indent="-3175" algn="l" rtl="0" fontAlgn="base">
        <a:spcBef>
          <a:spcPct val="20000"/>
        </a:spcBef>
        <a:spcAft>
          <a:spcPct val="0"/>
        </a:spcAft>
        <a:buFont typeface="Wingdings" pitchFamily="2" charset="2"/>
        <a:defRPr sz="1600" i="1">
          <a:solidFill>
            <a:srgbClr val="B35C48"/>
          </a:solidFill>
          <a:latin typeface="+mn-lt"/>
        </a:defRPr>
      </a:lvl5pPr>
      <a:lvl6pPr marL="2339975" indent="-3175" algn="l" rtl="0" fontAlgn="base">
        <a:spcBef>
          <a:spcPct val="20000"/>
        </a:spcBef>
        <a:spcAft>
          <a:spcPct val="0"/>
        </a:spcAft>
        <a:buFont typeface="Wingdings" pitchFamily="2" charset="2"/>
        <a:defRPr sz="1600" i="1">
          <a:solidFill>
            <a:srgbClr val="B35C48"/>
          </a:solidFill>
          <a:latin typeface="+mn-lt"/>
        </a:defRPr>
      </a:lvl6pPr>
      <a:lvl7pPr marL="2797175" indent="-3175" algn="l" rtl="0" fontAlgn="base">
        <a:spcBef>
          <a:spcPct val="20000"/>
        </a:spcBef>
        <a:spcAft>
          <a:spcPct val="0"/>
        </a:spcAft>
        <a:buFont typeface="Wingdings" pitchFamily="2" charset="2"/>
        <a:defRPr sz="1600" i="1">
          <a:solidFill>
            <a:srgbClr val="B35C48"/>
          </a:solidFill>
          <a:latin typeface="+mn-lt"/>
        </a:defRPr>
      </a:lvl7pPr>
      <a:lvl8pPr marL="3254375" indent="-3175" algn="l" rtl="0" fontAlgn="base">
        <a:spcBef>
          <a:spcPct val="20000"/>
        </a:spcBef>
        <a:spcAft>
          <a:spcPct val="0"/>
        </a:spcAft>
        <a:buFont typeface="Wingdings" pitchFamily="2" charset="2"/>
        <a:defRPr sz="1600" i="1">
          <a:solidFill>
            <a:srgbClr val="B35C48"/>
          </a:solidFill>
          <a:latin typeface="+mn-lt"/>
        </a:defRPr>
      </a:lvl8pPr>
      <a:lvl9pPr marL="3711575" indent="-3175" algn="l" rtl="0" fontAlgn="base">
        <a:spcBef>
          <a:spcPct val="20000"/>
        </a:spcBef>
        <a:spcAft>
          <a:spcPct val="0"/>
        </a:spcAft>
        <a:buFont typeface="Wingdings" pitchFamily="2" charset="2"/>
        <a:defRPr sz="1600" i="1">
          <a:solidFill>
            <a:srgbClr val="B35C4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5620" name="Picture 20"/>
          <p:cNvPicPr>
            <a:picLocks noChangeAspect="1" noChangeArrowheads="1"/>
          </p:cNvPicPr>
          <p:nvPr/>
        </p:nvPicPr>
        <p:blipFill>
          <a:blip r:embed="rId13" cstate="print"/>
          <a:srcRect/>
          <a:stretch>
            <a:fillRect/>
          </a:stretch>
        </p:blipFill>
        <p:spPr bwMode="auto">
          <a:xfrm>
            <a:off x="-1588" y="0"/>
            <a:ext cx="9145588" cy="635000"/>
          </a:xfrm>
          <a:prstGeom prst="rect">
            <a:avLst/>
          </a:prstGeom>
          <a:noFill/>
        </p:spPr>
      </p:pic>
      <p:sp>
        <p:nvSpPr>
          <p:cNvPr id="25621" name="Text Box 21"/>
          <p:cNvSpPr txBox="1">
            <a:spLocks noChangeArrowheads="1"/>
          </p:cNvSpPr>
          <p:nvPr/>
        </p:nvSpPr>
        <p:spPr bwMode="auto">
          <a:xfrm>
            <a:off x="1422400" y="5524500"/>
            <a:ext cx="6223000" cy="396875"/>
          </a:xfrm>
          <a:prstGeom prst="rect">
            <a:avLst/>
          </a:prstGeom>
          <a:solidFill>
            <a:srgbClr val="C0C0C0"/>
          </a:solidFill>
          <a:ln w="9525" algn="ctr">
            <a:noFill/>
            <a:miter lim="800000"/>
            <a:headEnd/>
            <a:tailEnd/>
          </a:ln>
          <a:effectLst/>
        </p:spPr>
        <p:txBody>
          <a:bodyPr>
            <a:spAutoFit/>
          </a:bodyPr>
          <a:lstStyle/>
          <a:p>
            <a:pPr algn="ctr">
              <a:spcBef>
                <a:spcPct val="50000"/>
              </a:spcBef>
              <a:buClrTx/>
              <a:buFontTx/>
              <a:buNone/>
            </a:pPr>
            <a:r>
              <a:rPr lang="es-ES_tradnl" sz="2000">
                <a:solidFill>
                  <a:srgbClr val="B35C48"/>
                </a:solidFill>
              </a:rPr>
              <a:t>GRACIAS POR SU ATENCIÓN</a:t>
            </a:r>
          </a:p>
        </p:txBody>
      </p:sp>
      <p:sp>
        <p:nvSpPr>
          <p:cNvPr id="25622" name="Rectangle 22"/>
          <p:cNvSpPr>
            <a:spLocks noGrp="1" noChangeArrowheads="1"/>
          </p:cNvSpPr>
          <p:nvPr>
            <p:ph type="body" idx="1"/>
          </p:nvPr>
        </p:nvSpPr>
        <p:spPr bwMode="auto">
          <a:xfrm>
            <a:off x="331788" y="874713"/>
            <a:ext cx="8575675" cy="43894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Por el lado de la oferta: el entorno financiero español, consciente de las nuevas oportunidades de negocio, se ha abierto a los inmigrantes con sus productos generales y con soluciones especialmente diseñadas a las  necesidades particulares del colectivo</a:t>
            </a:r>
          </a:p>
          <a:p>
            <a:pPr lvl="0"/>
            <a:r>
              <a:rPr lang="es-ES_tradnl" smtClean="0"/>
              <a:t>Por el lado de la demanda: los inmigrantes, como consecuencia de su mayor grado de integración social y económica, van progresivamente necesitando del conjunto de servicios financieros</a:t>
            </a:r>
          </a:p>
          <a:p>
            <a:pPr lvl="0"/>
            <a:r>
              <a:rPr lang="es-ES_tradnl" smtClean="0"/>
              <a:t>Desde el ámbito supervisor, principalmente desde la óptica de la transparencia y protección de la clientela, se ha dado una mayor atención a las actividades cuya importancia ha crecido aceleradamente como consecuencia de la inmigración: es el caso de las transferencias y las entidades especializadas en esta actividad</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5622">
                                            <p:txEl>
                                              <p:pRg st="0" end="0"/>
                                            </p:txEl>
                                          </p:spTgt>
                                        </p:tgtEl>
                                        <p:attrNameLst>
                                          <p:attrName>style.visibility</p:attrName>
                                        </p:attrNameLst>
                                      </p:cBhvr>
                                      <p:to>
                                        <p:strVal val="visible"/>
                                      </p:to>
                                    </p:set>
                                    <p:anim calcmode="lin" valueType="num">
                                      <p:cBhvr additive="base">
                                        <p:cTn id="7" dur="5000" fill="hold"/>
                                        <p:tgtEl>
                                          <p:spTgt spid="25622">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56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5622">
                                            <p:txEl>
                                              <p:pRg st="1" end="1"/>
                                            </p:txEl>
                                          </p:spTgt>
                                        </p:tgtEl>
                                        <p:attrNameLst>
                                          <p:attrName>style.visibility</p:attrName>
                                        </p:attrNameLst>
                                      </p:cBhvr>
                                      <p:to>
                                        <p:strVal val="visible"/>
                                      </p:to>
                                    </p:set>
                                    <p:anim calcmode="lin" valueType="num">
                                      <p:cBhvr additive="base">
                                        <p:cTn id="13" dur="5000" fill="hold"/>
                                        <p:tgtEl>
                                          <p:spTgt spid="25622">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56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5622">
                                            <p:txEl>
                                              <p:pRg st="2" end="2"/>
                                            </p:txEl>
                                          </p:spTgt>
                                        </p:tgtEl>
                                        <p:attrNameLst>
                                          <p:attrName>style.visibility</p:attrName>
                                        </p:attrNameLst>
                                      </p:cBhvr>
                                      <p:to>
                                        <p:strVal val="visible"/>
                                      </p:to>
                                    </p:set>
                                    <p:anim calcmode="lin" valueType="num">
                                      <p:cBhvr additive="base">
                                        <p:cTn id="19" dur="5000" fill="hold"/>
                                        <p:tgtEl>
                                          <p:spTgt spid="25622">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562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2" grpId="0" uiExpand="1" build="p">
        <p:tmplLst>
          <p:tmpl lvl="1">
            <p:tnLst>
              <p:par>
                <p:cTn presetID="7" presetClass="entr" presetSubtype="4" fill="hold" nodeType="clickEffect">
                  <p:stCondLst>
                    <p:cond delay="0"/>
                  </p:stCondLst>
                  <p:childTnLst>
                    <p:set>
                      <p:cBhvr>
                        <p:cTn dur="1" fill="hold">
                          <p:stCondLst>
                            <p:cond delay="0"/>
                          </p:stCondLst>
                        </p:cTn>
                        <p:tgtEl>
                          <p:spTgt spid="25622"/>
                        </p:tgtEl>
                        <p:attrNameLst>
                          <p:attrName>style.visibility</p:attrName>
                        </p:attrNameLst>
                      </p:cBhvr>
                      <p:to>
                        <p:strVal val="visible"/>
                      </p:to>
                    </p:set>
                    <p:anim calcmode="lin" valueType="num">
                      <p:cBhvr additive="base">
                        <p:cTn dur="5000" fill="hold"/>
                        <p:tgtEl>
                          <p:spTgt spid="25622"/>
                        </p:tgtEl>
                        <p:attrNameLst>
                          <p:attrName>ppt_x</p:attrName>
                        </p:attrNameLst>
                      </p:cBhvr>
                      <p:tavLst>
                        <p:tav tm="0">
                          <p:val>
                            <p:strVal val="#ppt_x"/>
                          </p:val>
                        </p:tav>
                        <p:tav tm="100000">
                          <p:val>
                            <p:strVal val="#ppt_x"/>
                          </p:val>
                        </p:tav>
                      </p:tavLst>
                    </p:anim>
                    <p:anim calcmode="lin" valueType="num">
                      <p:cBhvr additive="base">
                        <p:cTn dur="5000" fill="hold"/>
                        <p:tgtEl>
                          <p:spTgt spid="25622"/>
                        </p:tgtEl>
                        <p:attrNameLst>
                          <p:attrName>ppt_y</p:attrName>
                        </p:attrNameLst>
                      </p:cBhvr>
                      <p:tavLst>
                        <p:tav tm="0">
                          <p:val>
                            <p:strVal val="1+#ppt_h/2"/>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Font typeface="Wingdings" pitchFamily="2" charset="2"/>
        <a:buChar char="ü"/>
        <a:defRPr>
          <a:solidFill>
            <a:srgbClr val="B35C48"/>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Text Box 14"/>
          <p:cNvSpPr txBox="1">
            <a:spLocks noChangeArrowheads="1"/>
          </p:cNvSpPr>
          <p:nvPr/>
        </p:nvSpPr>
        <p:spPr bwMode="auto">
          <a:xfrm>
            <a:off x="3082925" y="4546600"/>
            <a:ext cx="184150" cy="366713"/>
          </a:xfrm>
          <a:prstGeom prst="rect">
            <a:avLst/>
          </a:prstGeom>
          <a:noFill/>
          <a:ln w="9525">
            <a:noFill/>
            <a:miter lim="800000"/>
            <a:headEnd/>
            <a:tailEnd/>
          </a:ln>
          <a:effectLst/>
        </p:spPr>
        <p:txBody>
          <a:bodyPr wrap="none">
            <a:spAutoFit/>
          </a:bodyPr>
          <a:lstStyle/>
          <a:p>
            <a:pPr>
              <a:spcBef>
                <a:spcPct val="0"/>
              </a:spcBef>
              <a:buClrTx/>
              <a:buFontTx/>
              <a:buNone/>
            </a:pPr>
            <a:endParaRPr lang="es-ES" sz="180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CF8A987-22D1-4223-BD0D-D5C71F72B9E7}" type="slidenum">
              <a:rPr lang="es-ES_tradnl"/>
              <a:pPr/>
              <a:t>2</a:t>
            </a:fld>
            <a:endParaRPr lang="es-ES_tradnl"/>
          </a:p>
        </p:txBody>
      </p:sp>
      <p:sp>
        <p:nvSpPr>
          <p:cNvPr id="642050" name="Rectangle 2"/>
          <p:cNvSpPr>
            <a:spLocks noGrp="1" noChangeArrowheads="1"/>
          </p:cNvSpPr>
          <p:nvPr>
            <p:ph type="title"/>
          </p:nvPr>
        </p:nvSpPr>
        <p:spPr/>
        <p:txBody>
          <a:bodyPr/>
          <a:lstStyle/>
          <a:p>
            <a:r>
              <a:rPr lang="es-ES_tradnl"/>
              <a:t>ASUNTOS A TRATAR</a:t>
            </a:r>
          </a:p>
        </p:txBody>
      </p:sp>
      <p:sp>
        <p:nvSpPr>
          <p:cNvPr id="642051" name="Rectangle 3"/>
          <p:cNvSpPr>
            <a:spLocks noGrp="1" noChangeArrowheads="1"/>
          </p:cNvSpPr>
          <p:nvPr>
            <p:ph type="body" idx="1"/>
          </p:nvPr>
        </p:nvSpPr>
        <p:spPr/>
        <p:txBody>
          <a:bodyPr/>
          <a:lstStyle/>
          <a:p>
            <a:pPr marL="342900" indent="-342900"/>
            <a:r>
              <a:rPr lang="es-ES_tradnl" b="0"/>
              <a:t>La integración de los inmigrantes </a:t>
            </a:r>
          </a:p>
          <a:p>
            <a:pPr marL="342900" indent="-342900"/>
            <a:endParaRPr lang="es-ES_tradnl"/>
          </a:p>
          <a:p>
            <a:pPr marL="342900" indent="-342900"/>
            <a:r>
              <a:rPr lang="es-ES_tradnl"/>
              <a:t>España como nuevo entorno financiero de los inmigrantes</a:t>
            </a:r>
          </a:p>
          <a:p>
            <a:pPr marL="342900" indent="-342900"/>
            <a:endParaRPr lang="es-ES_tradnl"/>
          </a:p>
          <a:p>
            <a:pPr marL="342900" indent="-342900"/>
            <a:r>
              <a:rPr lang="es-ES_tradnl"/>
              <a:t>	Fases de la integración de los inmigrantes en su nuevo entorno financiero</a:t>
            </a:r>
          </a:p>
          <a:p>
            <a:pPr marL="342900" indent="-342900"/>
            <a:endParaRPr lang="es-ES_tradnl"/>
          </a:p>
          <a:p>
            <a:pPr marL="342900" indent="-342900"/>
            <a:r>
              <a:rPr lang="es-ES_tradnl"/>
              <a:t>		El acceso a la financiación de los inmigrantes con datos de la 	Central de Información de riesgos del Banco de España</a:t>
            </a:r>
          </a:p>
          <a:p>
            <a:pPr marL="342900" indent="-342900"/>
            <a:endParaRPr lang="es-ES_tradnl"/>
          </a:p>
          <a:p>
            <a:pPr marL="342900" indent="-342900"/>
            <a:r>
              <a:rPr lang="es-ES_tradnl"/>
              <a:t>			La importancia de las transferencias entre los servicios 			demandados por los inmigrantes</a:t>
            </a:r>
          </a:p>
          <a:p>
            <a:pPr marL="342900" indent="-342900"/>
            <a:endParaRPr lang="es-ES_tradnl"/>
          </a:p>
          <a:p>
            <a:pPr marL="342900" indent="-342900"/>
            <a:r>
              <a:rPr lang="es-ES_tradnl"/>
              <a:t>				La supervisión por el BE de las entidades 					especializadas en transferencias como estímulo a 			la competencia</a:t>
            </a:r>
            <a:endParaRPr lang="es-ES_tradnl" b="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489B9C2-CFB2-48B5-88A3-226E06D8C9EF}" type="slidenum">
              <a:rPr lang="es-ES_tradnl"/>
              <a:pPr/>
              <a:t>3</a:t>
            </a:fld>
            <a:endParaRPr lang="es-ES_tradnl"/>
          </a:p>
        </p:txBody>
      </p:sp>
      <p:sp>
        <p:nvSpPr>
          <p:cNvPr id="705937" name="Rectangle 401"/>
          <p:cNvSpPr>
            <a:spLocks noGrp="1" noChangeArrowheads="1"/>
          </p:cNvSpPr>
          <p:nvPr>
            <p:ph type="title"/>
          </p:nvPr>
        </p:nvSpPr>
        <p:spPr/>
        <p:txBody>
          <a:bodyPr/>
          <a:lstStyle/>
          <a:p>
            <a:r>
              <a:rPr lang="es-ES_tradnl"/>
              <a:t>ESPAÑA: UN NUEVO ENTORNO ALTAMENTE BANCARIZADO </a:t>
            </a:r>
          </a:p>
        </p:txBody>
      </p:sp>
      <p:sp>
        <p:nvSpPr>
          <p:cNvPr id="705539" name="Rectangle 3"/>
          <p:cNvSpPr>
            <a:spLocks noGrp="1" noChangeArrowheads="1"/>
          </p:cNvSpPr>
          <p:nvPr>
            <p:ph type="body" sz="half" idx="1"/>
          </p:nvPr>
        </p:nvSpPr>
        <p:spPr>
          <a:xfrm>
            <a:off x="331788" y="874713"/>
            <a:ext cx="8555037" cy="858837"/>
          </a:xfrm>
        </p:spPr>
        <p:txBody>
          <a:bodyPr/>
          <a:lstStyle/>
          <a:p>
            <a:r>
              <a:rPr lang="es-ES_tradnl" sz="1600" b="0"/>
              <a:t>Algunas ratios  tomadas de la Memoria de la Supervisión Bancaria en España 2006 (en elaboración) ponen de manifiesto el entorno financiero altamente desarrollado y fuertemente competitivo en que se integran los inmigrantes llegados a España:</a:t>
            </a:r>
          </a:p>
          <a:p>
            <a:endParaRPr lang="es-ES_tradnl" sz="1600" b="0"/>
          </a:p>
          <a:p>
            <a:endParaRPr lang="es-ES_tradnl" sz="1600" b="0"/>
          </a:p>
        </p:txBody>
      </p:sp>
      <p:pic>
        <p:nvPicPr>
          <p:cNvPr id="705936" name="Picture 400"/>
          <p:cNvPicPr>
            <a:picLocks noChangeAspect="1" noChangeArrowheads="1"/>
          </p:cNvPicPr>
          <p:nvPr>
            <p:ph sz="half" idx="2"/>
          </p:nvPr>
        </p:nvPicPr>
        <p:blipFill>
          <a:blip r:embed="rId3" cstate="print"/>
          <a:srcRect/>
          <a:stretch>
            <a:fillRect/>
          </a:stretch>
        </p:blipFill>
        <p:spPr>
          <a:xfrm>
            <a:off x="174625" y="2176463"/>
            <a:ext cx="8783638" cy="3765550"/>
          </a:xfrm>
          <a:noFill/>
          <a:ln/>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5200DC5-A34D-4169-B409-0AF0A14F7A52}" type="slidenum">
              <a:rPr lang="es-ES_tradnl"/>
              <a:pPr/>
              <a:t>4</a:t>
            </a:fld>
            <a:endParaRPr lang="es-ES_tradnl"/>
          </a:p>
        </p:txBody>
      </p:sp>
      <p:sp>
        <p:nvSpPr>
          <p:cNvPr id="713730" name="Rectangle 2"/>
          <p:cNvSpPr>
            <a:spLocks noGrp="1" noChangeArrowheads="1"/>
          </p:cNvSpPr>
          <p:nvPr>
            <p:ph type="title"/>
          </p:nvPr>
        </p:nvSpPr>
        <p:spPr/>
        <p:txBody>
          <a:bodyPr/>
          <a:lstStyle/>
          <a:p>
            <a:r>
              <a:rPr lang="es-ES_tradnl"/>
              <a:t>INTEGRACIÓN DE LOS INMIGRANTES EN SU NUEVO ENTORNO FINANCIERO</a:t>
            </a:r>
          </a:p>
        </p:txBody>
      </p:sp>
      <p:sp>
        <p:nvSpPr>
          <p:cNvPr id="713731" name="Rectangle 3"/>
          <p:cNvSpPr>
            <a:spLocks noGrp="1" noChangeArrowheads="1"/>
          </p:cNvSpPr>
          <p:nvPr>
            <p:ph type="body" idx="1"/>
          </p:nvPr>
        </p:nvSpPr>
        <p:spPr>
          <a:xfrm>
            <a:off x="331788" y="874713"/>
            <a:ext cx="8575675" cy="4287837"/>
          </a:xfrm>
        </p:spPr>
        <p:txBody>
          <a:bodyPr/>
          <a:lstStyle/>
          <a:p>
            <a:pPr marL="342900" indent="-342900">
              <a:buFont typeface="Wingdings" pitchFamily="2" charset="2"/>
              <a:buChar char="Ø"/>
            </a:pPr>
            <a:r>
              <a:rPr lang="es-ES_tradnl" b="0"/>
              <a:t>El acceso previo de los inmigrantes a los servicios financieros no es uniforme, pero en términos generales su “bancarización” está muy alejada de la española y, en muchos casos, es practicamente nula.</a:t>
            </a:r>
          </a:p>
          <a:p>
            <a:pPr marL="342900" indent="-342900">
              <a:buFont typeface="Wingdings" pitchFamily="2" charset="2"/>
              <a:buChar char="Ø"/>
            </a:pPr>
            <a:r>
              <a:rPr lang="es-ES_tradnl" b="0"/>
              <a:t>Los inmigrantes se acomodan progresivamente al nuevo entorno con relativa facilidad y rapidez (con ayuda de entidades financieras). Etapas </a:t>
            </a:r>
            <a:r>
              <a:rPr lang="es-ES_tradnl" b="0" u="sng"/>
              <a:t>acumulativas:</a:t>
            </a:r>
            <a:endParaRPr lang="es-ES_tradnl" b="0"/>
          </a:p>
          <a:p>
            <a:pPr marL="877888" lvl="1" indent="-342900"/>
            <a:r>
              <a:rPr lang="es-ES_tradnl"/>
              <a:t>1º	Servicios básicos de cobros, pagos, cambio de moneda, transferencias …</a:t>
            </a:r>
          </a:p>
          <a:p>
            <a:pPr marL="877888" lvl="1" indent="-342900"/>
            <a:r>
              <a:rPr lang="es-ES_tradnl"/>
              <a:t>2º	Cuentas bancarias, domiciliación de nóminas y recibos, tarjetas de débito y crédito</a:t>
            </a:r>
          </a:p>
          <a:p>
            <a:pPr marL="877888" lvl="1" indent="-342900"/>
            <a:r>
              <a:rPr lang="es-ES_tradnl"/>
              <a:t>3º	Créditos personales de consumo y de apoyo a nuevos autónomos y empresarios incipientes (incluidos microcréditos)</a:t>
            </a:r>
          </a:p>
          <a:p>
            <a:pPr marL="877888" lvl="1" indent="-342900"/>
            <a:r>
              <a:rPr lang="es-ES_tradnl"/>
              <a:t>4º	Créditos hipotecarios para adquisición de vivienda, apoyos crediticios (créditos, leasing, factoraje) y otros servicios financieros a empresas (gestión de cobros/pagos en España y transfronterizos)</a:t>
            </a:r>
            <a:endParaRPr lang="es-ES_tradnl">
              <a:solidFill>
                <a:srgbClr val="B35C48"/>
              </a:solidFill>
            </a:endParaRPr>
          </a:p>
        </p:txBody>
      </p:sp>
      <p:sp>
        <p:nvSpPr>
          <p:cNvPr id="713732" name="Rectangle 4"/>
          <p:cNvSpPr>
            <a:spLocks noChangeArrowheads="1"/>
          </p:cNvSpPr>
          <p:nvPr/>
        </p:nvSpPr>
        <p:spPr bwMode="auto">
          <a:xfrm>
            <a:off x="314325" y="5129213"/>
            <a:ext cx="8601075" cy="1239837"/>
          </a:xfrm>
          <a:prstGeom prst="rect">
            <a:avLst/>
          </a:prstGeom>
          <a:noFill/>
          <a:ln w="9525">
            <a:noFill/>
            <a:miter lim="800000"/>
            <a:headEnd/>
            <a:tailEnd/>
          </a:ln>
          <a:effectLst/>
        </p:spPr>
        <p:txBody>
          <a:bodyPr/>
          <a:lstStyle/>
          <a:p>
            <a:pPr marL="342900" indent="-342900" algn="ctr"/>
            <a:r>
              <a:rPr lang="es-ES_tradnl" sz="1800">
                <a:solidFill>
                  <a:srgbClr val="B35C48"/>
                </a:solidFill>
              </a:rPr>
              <a:t>	Una proporción importante de inmigrantes en España, en función de su promoción económica e integración  social (en parte dependiente de su tiempo de estancia), ya acceden plenamente a los servicios ofrecidos por el sistema financiero español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713731">
                                            <p:txEl>
                                              <p:pRg st="0" end="0"/>
                                            </p:txEl>
                                          </p:spTgt>
                                        </p:tgtEl>
                                        <p:attrNameLst>
                                          <p:attrName>style.visibility</p:attrName>
                                        </p:attrNameLst>
                                      </p:cBhvr>
                                      <p:to>
                                        <p:strVal val="visible"/>
                                      </p:to>
                                    </p:set>
                                    <p:anim calcmode="lin" valueType="num">
                                      <p:cBhvr additive="base">
                                        <p:cTn id="7" dur="2000" fill="hold"/>
                                        <p:tgtEl>
                                          <p:spTgt spid="713731">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713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713731">
                                            <p:txEl>
                                              <p:pRg st="1" end="1"/>
                                            </p:txEl>
                                          </p:spTgt>
                                        </p:tgtEl>
                                        <p:attrNameLst>
                                          <p:attrName>style.visibility</p:attrName>
                                        </p:attrNameLst>
                                      </p:cBhvr>
                                      <p:to>
                                        <p:strVal val="visible"/>
                                      </p:to>
                                    </p:set>
                                    <p:anim calcmode="lin" valueType="num">
                                      <p:cBhvr additive="base">
                                        <p:cTn id="13" dur="2000" fill="hold"/>
                                        <p:tgtEl>
                                          <p:spTgt spid="713731">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713731">
                                            <p:txEl>
                                              <p:pRg st="1" end="1"/>
                                            </p:txEl>
                                          </p:spTgt>
                                        </p:tgtEl>
                                        <p:attrNameLst>
                                          <p:attrName>ppt_y</p:attrName>
                                        </p:attrNameLst>
                                      </p:cBhvr>
                                      <p:tavLst>
                                        <p:tav tm="0">
                                          <p:val>
                                            <p:strVal val="1+#ppt_h/2"/>
                                          </p:val>
                                        </p:tav>
                                        <p:tav tm="100000">
                                          <p:val>
                                            <p:strVal val="#ppt_y"/>
                                          </p:val>
                                        </p:tav>
                                      </p:tavLst>
                                    </p:anim>
                                  </p:childTnLst>
                                </p:cTn>
                              </p:par>
                              <p:par>
                                <p:cTn id="15" presetID="7" presetClass="entr" presetSubtype="4" fill="hold" nodeType="withEffect">
                                  <p:stCondLst>
                                    <p:cond delay="0"/>
                                  </p:stCondLst>
                                  <p:childTnLst>
                                    <p:set>
                                      <p:cBhvr>
                                        <p:cTn id="16" dur="1" fill="hold">
                                          <p:stCondLst>
                                            <p:cond delay="0"/>
                                          </p:stCondLst>
                                        </p:cTn>
                                        <p:tgtEl>
                                          <p:spTgt spid="713731">
                                            <p:txEl>
                                              <p:pRg st="2" end="2"/>
                                            </p:txEl>
                                          </p:spTgt>
                                        </p:tgtEl>
                                        <p:attrNameLst>
                                          <p:attrName>style.visibility</p:attrName>
                                        </p:attrNameLst>
                                      </p:cBhvr>
                                      <p:to>
                                        <p:strVal val="visible"/>
                                      </p:to>
                                    </p:set>
                                    <p:anim calcmode="lin" valueType="num">
                                      <p:cBhvr additive="base">
                                        <p:cTn id="17" dur="5000" fill="hold"/>
                                        <p:tgtEl>
                                          <p:spTgt spid="713731">
                                            <p:txEl>
                                              <p:pRg st="2" end="2"/>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713731">
                                            <p:txEl>
                                              <p:pRg st="2" end="2"/>
                                            </p:txEl>
                                          </p:spTgt>
                                        </p:tgtEl>
                                        <p:attrNameLst>
                                          <p:attrName>ppt_y</p:attrName>
                                        </p:attrNameLst>
                                      </p:cBhvr>
                                      <p:tavLst>
                                        <p:tav tm="0">
                                          <p:val>
                                            <p:strVal val="1+#ppt_h/2"/>
                                          </p:val>
                                        </p:tav>
                                        <p:tav tm="100000">
                                          <p:val>
                                            <p:strVal val="#ppt_y"/>
                                          </p:val>
                                        </p:tav>
                                      </p:tavLst>
                                    </p:anim>
                                  </p:childTnLst>
                                </p:cTn>
                              </p:par>
                              <p:par>
                                <p:cTn id="19" presetID="7" presetClass="entr" presetSubtype="4" fill="hold" nodeType="withEffect">
                                  <p:stCondLst>
                                    <p:cond delay="0"/>
                                  </p:stCondLst>
                                  <p:childTnLst>
                                    <p:set>
                                      <p:cBhvr>
                                        <p:cTn id="20" dur="1" fill="hold">
                                          <p:stCondLst>
                                            <p:cond delay="0"/>
                                          </p:stCondLst>
                                        </p:cTn>
                                        <p:tgtEl>
                                          <p:spTgt spid="713731">
                                            <p:txEl>
                                              <p:pRg st="3" end="3"/>
                                            </p:txEl>
                                          </p:spTgt>
                                        </p:tgtEl>
                                        <p:attrNameLst>
                                          <p:attrName>style.visibility</p:attrName>
                                        </p:attrNameLst>
                                      </p:cBhvr>
                                      <p:to>
                                        <p:strVal val="visible"/>
                                      </p:to>
                                    </p:set>
                                    <p:anim calcmode="lin" valueType="num">
                                      <p:cBhvr additive="base">
                                        <p:cTn id="21" dur="5000" fill="hold"/>
                                        <p:tgtEl>
                                          <p:spTgt spid="713731">
                                            <p:txEl>
                                              <p:pRg st="3" end="3"/>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713731">
                                            <p:txEl>
                                              <p:pRg st="3" end="3"/>
                                            </p:txEl>
                                          </p:spTgt>
                                        </p:tgtEl>
                                        <p:attrNameLst>
                                          <p:attrName>ppt_y</p:attrName>
                                        </p:attrNameLst>
                                      </p:cBhvr>
                                      <p:tavLst>
                                        <p:tav tm="0">
                                          <p:val>
                                            <p:strVal val="1+#ppt_h/2"/>
                                          </p:val>
                                        </p:tav>
                                        <p:tav tm="100000">
                                          <p:val>
                                            <p:strVal val="#ppt_y"/>
                                          </p:val>
                                        </p:tav>
                                      </p:tavLst>
                                    </p:anim>
                                  </p:childTnLst>
                                </p:cTn>
                              </p:par>
                              <p:par>
                                <p:cTn id="23" presetID="7" presetClass="entr" presetSubtype="4" fill="hold" nodeType="withEffect">
                                  <p:stCondLst>
                                    <p:cond delay="0"/>
                                  </p:stCondLst>
                                  <p:childTnLst>
                                    <p:set>
                                      <p:cBhvr>
                                        <p:cTn id="24" dur="1" fill="hold">
                                          <p:stCondLst>
                                            <p:cond delay="0"/>
                                          </p:stCondLst>
                                        </p:cTn>
                                        <p:tgtEl>
                                          <p:spTgt spid="713731">
                                            <p:txEl>
                                              <p:pRg st="4" end="4"/>
                                            </p:txEl>
                                          </p:spTgt>
                                        </p:tgtEl>
                                        <p:attrNameLst>
                                          <p:attrName>style.visibility</p:attrName>
                                        </p:attrNameLst>
                                      </p:cBhvr>
                                      <p:to>
                                        <p:strVal val="visible"/>
                                      </p:to>
                                    </p:set>
                                    <p:anim calcmode="lin" valueType="num">
                                      <p:cBhvr additive="base">
                                        <p:cTn id="25" dur="5000" fill="hold"/>
                                        <p:tgtEl>
                                          <p:spTgt spid="713731">
                                            <p:txEl>
                                              <p:pRg st="4" end="4"/>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713731">
                                            <p:txEl>
                                              <p:pRg st="4" end="4"/>
                                            </p:txEl>
                                          </p:spTgt>
                                        </p:tgtEl>
                                        <p:attrNameLst>
                                          <p:attrName>ppt_y</p:attrName>
                                        </p:attrNameLst>
                                      </p:cBhvr>
                                      <p:tavLst>
                                        <p:tav tm="0">
                                          <p:val>
                                            <p:strVal val="1+#ppt_h/2"/>
                                          </p:val>
                                        </p:tav>
                                        <p:tav tm="100000">
                                          <p:val>
                                            <p:strVal val="#ppt_y"/>
                                          </p:val>
                                        </p:tav>
                                      </p:tavLst>
                                    </p:anim>
                                  </p:childTnLst>
                                </p:cTn>
                              </p:par>
                              <p:par>
                                <p:cTn id="27" presetID="7" presetClass="entr" presetSubtype="4" fill="hold" nodeType="withEffect">
                                  <p:stCondLst>
                                    <p:cond delay="0"/>
                                  </p:stCondLst>
                                  <p:childTnLst>
                                    <p:set>
                                      <p:cBhvr>
                                        <p:cTn id="28" dur="1" fill="hold">
                                          <p:stCondLst>
                                            <p:cond delay="0"/>
                                          </p:stCondLst>
                                        </p:cTn>
                                        <p:tgtEl>
                                          <p:spTgt spid="713731">
                                            <p:txEl>
                                              <p:pRg st="5" end="5"/>
                                            </p:txEl>
                                          </p:spTgt>
                                        </p:tgtEl>
                                        <p:attrNameLst>
                                          <p:attrName>style.visibility</p:attrName>
                                        </p:attrNameLst>
                                      </p:cBhvr>
                                      <p:to>
                                        <p:strVal val="visible"/>
                                      </p:to>
                                    </p:set>
                                    <p:anim calcmode="lin" valueType="num">
                                      <p:cBhvr additive="base">
                                        <p:cTn id="29" dur="5000" fill="hold"/>
                                        <p:tgtEl>
                                          <p:spTgt spid="713731">
                                            <p:txEl>
                                              <p:pRg st="5" end="5"/>
                                            </p:txEl>
                                          </p:spTgt>
                                        </p:tgtEl>
                                        <p:attrNameLst>
                                          <p:attrName>ppt_x</p:attrName>
                                        </p:attrNameLst>
                                      </p:cBhvr>
                                      <p:tavLst>
                                        <p:tav tm="0">
                                          <p:val>
                                            <p:strVal val="#ppt_x"/>
                                          </p:val>
                                        </p:tav>
                                        <p:tav tm="100000">
                                          <p:val>
                                            <p:strVal val="#ppt_x"/>
                                          </p:val>
                                        </p:tav>
                                      </p:tavLst>
                                    </p:anim>
                                    <p:anim calcmode="lin" valueType="num">
                                      <p:cBhvr additive="base">
                                        <p:cTn id="30" dur="5000" fill="hold"/>
                                        <p:tgtEl>
                                          <p:spTgt spid="7137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713732"/>
                                        </p:tgtEl>
                                        <p:attrNameLst>
                                          <p:attrName>style.visibility</p:attrName>
                                        </p:attrNameLst>
                                      </p:cBhvr>
                                      <p:to>
                                        <p:strVal val="visible"/>
                                      </p:to>
                                    </p:set>
                                    <p:animEffect transition="in" filter="dissolve">
                                      <p:cBhvr>
                                        <p:cTn id="35" dur="1000"/>
                                        <p:tgtEl>
                                          <p:spTgt spid="71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7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3A77091F-9E95-456B-AAC6-21262449F48D}" type="slidenum">
              <a:rPr lang="es-ES_tradnl"/>
              <a:pPr/>
              <a:t>5</a:t>
            </a:fld>
            <a:endParaRPr lang="es-ES_tradnl"/>
          </a:p>
        </p:txBody>
      </p:sp>
      <p:sp>
        <p:nvSpPr>
          <p:cNvPr id="709637" name="Rectangle 5"/>
          <p:cNvSpPr>
            <a:spLocks noGrp="1" noChangeArrowheads="1"/>
          </p:cNvSpPr>
          <p:nvPr>
            <p:ph type="title"/>
          </p:nvPr>
        </p:nvSpPr>
        <p:spPr/>
        <p:txBody>
          <a:bodyPr/>
          <a:lstStyle/>
          <a:p>
            <a:r>
              <a:rPr lang="es-ES_tradnl"/>
              <a:t>INTEGRACIÓN FINANCIERA DE LOS INMIGRANTES: RESIDENTES EXTRANJEROS DECLARADOS A LA CIR</a:t>
            </a:r>
          </a:p>
        </p:txBody>
      </p:sp>
      <p:sp>
        <p:nvSpPr>
          <p:cNvPr id="709635" name="Rectangle 3"/>
          <p:cNvSpPr>
            <a:spLocks noGrp="1" noChangeArrowheads="1"/>
          </p:cNvSpPr>
          <p:nvPr>
            <p:ph type="body" sz="half" idx="1"/>
          </p:nvPr>
        </p:nvSpPr>
        <p:spPr>
          <a:xfrm>
            <a:off x="280988" y="696913"/>
            <a:ext cx="8580437" cy="1595437"/>
          </a:xfrm>
        </p:spPr>
        <p:txBody>
          <a:bodyPr/>
          <a:lstStyle/>
          <a:p>
            <a:pPr>
              <a:lnSpc>
                <a:spcPct val="90000"/>
              </a:lnSpc>
              <a:buFont typeface="Wingdings" pitchFamily="2" charset="2"/>
              <a:buChar char="Ø"/>
            </a:pPr>
            <a:r>
              <a:rPr lang="es-ES_tradnl" sz="1600"/>
              <a:t> </a:t>
            </a:r>
            <a:r>
              <a:rPr lang="es-ES_tradnl" sz="1600" b="0"/>
              <a:t>El peso de las personas físicas extranjeras residentes en España declaradas a la Central de Información de Riesgos (CIR) del Banco de España (línea verde) ha pasado del 2,6% en 2003 al 5,7% en 2006</a:t>
            </a:r>
          </a:p>
          <a:p>
            <a:pPr>
              <a:lnSpc>
                <a:spcPct val="90000"/>
              </a:lnSpc>
              <a:buFont typeface="Wingdings" pitchFamily="2" charset="2"/>
              <a:buChar char="Ø"/>
            </a:pPr>
            <a:r>
              <a:rPr lang="es-ES_tradnl" sz="1600"/>
              <a:t> </a:t>
            </a:r>
            <a:r>
              <a:rPr lang="es-ES_tradnl" sz="1600" b="0"/>
              <a:t>El peso de ese colectivo sobre el conjunto de inmigrantes legales (línea azul) ha pasado del 20% al 30% en tres años. Esto es,</a:t>
            </a:r>
            <a:r>
              <a:rPr lang="es-ES_tradnl" sz="1600"/>
              <a:t> las entidades de crédito en España declaran mantener riesgos con prácticamente uno de cada tres inmigrantes</a:t>
            </a:r>
          </a:p>
        </p:txBody>
      </p:sp>
      <p:pic>
        <p:nvPicPr>
          <p:cNvPr id="709636" name="Picture 4"/>
          <p:cNvPicPr>
            <a:picLocks noChangeAspect="1" noChangeArrowheads="1"/>
          </p:cNvPicPr>
          <p:nvPr>
            <p:ph sz="half" idx="2"/>
          </p:nvPr>
        </p:nvPicPr>
        <p:blipFill>
          <a:blip r:embed="rId3" cstate="print"/>
          <a:srcRect/>
          <a:stretch>
            <a:fillRect/>
          </a:stretch>
        </p:blipFill>
        <p:spPr>
          <a:xfrm>
            <a:off x="1871663" y="2178050"/>
            <a:ext cx="6480175" cy="4679950"/>
          </a:xfrm>
          <a:noFill/>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DC7B36D-69A9-4678-90C2-A7535E830DC3}" type="slidenum">
              <a:rPr lang="es-ES_tradnl"/>
              <a:pPr/>
              <a:t>6</a:t>
            </a:fld>
            <a:endParaRPr lang="es-ES_tradnl"/>
          </a:p>
        </p:txBody>
      </p:sp>
      <p:sp>
        <p:nvSpPr>
          <p:cNvPr id="714757" name="Rectangle 5"/>
          <p:cNvSpPr>
            <a:spLocks noGrp="1" noChangeArrowheads="1"/>
          </p:cNvSpPr>
          <p:nvPr>
            <p:ph type="title"/>
          </p:nvPr>
        </p:nvSpPr>
        <p:spPr/>
        <p:txBody>
          <a:bodyPr/>
          <a:lstStyle/>
          <a:p>
            <a:r>
              <a:rPr lang="es-ES_tradnl"/>
              <a:t>AUGE DE LAS ENTIDADES ESPECIALIZADAS EN TRANSFERENCIAS</a:t>
            </a:r>
          </a:p>
        </p:txBody>
      </p:sp>
      <p:pic>
        <p:nvPicPr>
          <p:cNvPr id="714756" name="Picture 4"/>
          <p:cNvPicPr>
            <a:picLocks noChangeAspect="1" noChangeArrowheads="1"/>
          </p:cNvPicPr>
          <p:nvPr>
            <p:ph idx="1"/>
          </p:nvPr>
        </p:nvPicPr>
        <p:blipFill>
          <a:blip r:embed="rId3" cstate="print"/>
          <a:srcRect/>
          <a:stretch>
            <a:fillRect/>
          </a:stretch>
        </p:blipFill>
        <p:spPr>
          <a:xfrm>
            <a:off x="266700" y="712788"/>
            <a:ext cx="8604250" cy="4762500"/>
          </a:xfrm>
          <a:noFill/>
          <a:ln/>
        </p:spPr>
      </p:pic>
      <p:sp>
        <p:nvSpPr>
          <p:cNvPr id="714759" name="Text Box 7"/>
          <p:cNvSpPr txBox="1">
            <a:spLocks noChangeArrowheads="1"/>
          </p:cNvSpPr>
          <p:nvPr/>
        </p:nvSpPr>
        <p:spPr bwMode="auto">
          <a:xfrm>
            <a:off x="254000" y="5537200"/>
            <a:ext cx="8636000" cy="825500"/>
          </a:xfrm>
          <a:prstGeom prst="rect">
            <a:avLst/>
          </a:prstGeom>
          <a:noFill/>
          <a:ln w="9525" algn="ctr">
            <a:noFill/>
            <a:miter lim="800000"/>
            <a:headEnd/>
            <a:tailEnd/>
          </a:ln>
          <a:effectLst/>
        </p:spPr>
        <p:txBody>
          <a:bodyPr>
            <a:spAutoFit/>
          </a:bodyPr>
          <a:lstStyle/>
          <a:p>
            <a:pPr>
              <a:spcBef>
                <a:spcPct val="50000"/>
              </a:spcBef>
            </a:pPr>
            <a:r>
              <a:rPr lang="es-ES_tradnl"/>
              <a:t>Los principales países de destino de las transferencias emitidas (sepbre. 2006) siguieron siendo Colombia y Ecuador: 20,5% y 17,7% del volumen.</a:t>
            </a:r>
            <a:br>
              <a:rPr lang="es-ES_tradnl"/>
            </a:br>
            <a:r>
              <a:rPr lang="es-ES_tradnl"/>
              <a:t>Les siguieron Bolivia (8,3%), Rumania (6,6%) y Marruecos (5,7%).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714756"/>
                                        </p:tgtEl>
                                        <p:attrNameLst>
                                          <p:attrName>style.visibility</p:attrName>
                                        </p:attrNameLst>
                                      </p:cBhvr>
                                      <p:to>
                                        <p:strVal val="visible"/>
                                      </p:to>
                                    </p:set>
                                    <p:animEffect transition="in" filter="blinds(horizontal)">
                                      <p:cBhvr>
                                        <p:cTn id="7" dur="500"/>
                                        <p:tgtEl>
                                          <p:spTgt spid="7147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4759"/>
                                        </p:tgtEl>
                                        <p:attrNameLst>
                                          <p:attrName>style.visibility</p:attrName>
                                        </p:attrNameLst>
                                      </p:cBhvr>
                                      <p:to>
                                        <p:strVal val="visible"/>
                                      </p:to>
                                    </p:set>
                                    <p:animEffect transition="in" filter="blinds(horizontal)">
                                      <p:cBhvr>
                                        <p:cTn id="12" dur="500"/>
                                        <p:tgtEl>
                                          <p:spTgt spid="714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11217E1-EEC7-49C2-B3A6-B69B3E5DD308}" type="slidenum">
              <a:rPr lang="es-ES_tradnl"/>
              <a:pPr/>
              <a:t>7</a:t>
            </a:fld>
            <a:endParaRPr lang="es-ES_tradnl"/>
          </a:p>
        </p:txBody>
      </p:sp>
      <p:sp>
        <p:nvSpPr>
          <p:cNvPr id="718850" name="Rectangle 2"/>
          <p:cNvSpPr>
            <a:spLocks noGrp="1" noChangeArrowheads="1"/>
          </p:cNvSpPr>
          <p:nvPr>
            <p:ph type="title"/>
          </p:nvPr>
        </p:nvSpPr>
        <p:spPr/>
        <p:txBody>
          <a:bodyPr/>
          <a:lstStyle/>
          <a:p>
            <a:r>
              <a:rPr lang="es-ES_tradnl"/>
              <a:t>NIVELACIÓN DEL TERRENO DE JUEGO COMO ESTÍMULO DE LA COMPETENCIA</a:t>
            </a:r>
          </a:p>
        </p:txBody>
      </p:sp>
      <p:sp>
        <p:nvSpPr>
          <p:cNvPr id="718851" name="Rectangle 3"/>
          <p:cNvSpPr>
            <a:spLocks noGrp="1" noChangeArrowheads="1"/>
          </p:cNvSpPr>
          <p:nvPr>
            <p:ph type="body" idx="1"/>
          </p:nvPr>
        </p:nvSpPr>
        <p:spPr/>
        <p:txBody>
          <a:bodyPr/>
          <a:lstStyle/>
          <a:p>
            <a:r>
              <a:rPr lang="es-ES_tradnl"/>
              <a:t>El crecimiento del sector de entidades especializadas en transferencias (CVGT) ha llevado al Banco de España a aproximar la intensidad de su supervisión a la de las entidades de crédito en aspectos como: funcionamiento y controles internos, protección de la clientela, transparencia, solvencia, etc. </a:t>
            </a:r>
          </a:p>
          <a:p>
            <a:endParaRPr lang="es-ES_tradnl"/>
          </a:p>
          <a:p>
            <a:r>
              <a:rPr lang="es-ES_tradnl"/>
              <a:t>La mayor disciplina de las entidades CVGT, como ocurrió hace años en el conjunto de entidades de crédito, está teniendo como consecuencia el fortalecimiento del sector y el incremento de la competencia en beneficio de sus clientes.</a:t>
            </a:r>
          </a:p>
          <a:p>
            <a:endParaRPr lang="es-ES_tradnl"/>
          </a:p>
          <a:p>
            <a:r>
              <a:rPr lang="es-ES_tradnl"/>
              <a:t>Esta competencia y disciplina se ve estimulada por el interés progresivo de las entidades de crédito por el negocio asociado a las transferencias y, más en general, por la captación de inmigrantes como clientes.</a:t>
            </a:r>
          </a:p>
          <a:p>
            <a:endParaRPr lang="es-ES_tradnl"/>
          </a:p>
          <a:p>
            <a:pPr lvl="1">
              <a:buFont typeface="Wingdings" pitchFamily="2" charset="2"/>
              <a:buChar char="Ø"/>
            </a:pPr>
            <a:r>
              <a:rPr lang="es-ES_tradnl"/>
              <a:t> Prueba de ello son la adquisición o creación de entidades CVGT por entidades de crédito o su colaboración como agentes de las mismas</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BDCC06F4-717E-4BDA-8495-A1C059E12751}" type="slidenum">
              <a:rPr lang="es-ES_tradnl"/>
              <a:pPr/>
              <a:t>8</a:t>
            </a:fld>
            <a:endParaRPr lang="es-ES_tradnl"/>
          </a:p>
        </p:txBody>
      </p:sp>
      <p:sp>
        <p:nvSpPr>
          <p:cNvPr id="704514" name="Rectangle 2"/>
          <p:cNvSpPr>
            <a:spLocks noGrp="1" noChangeArrowheads="1"/>
          </p:cNvSpPr>
          <p:nvPr>
            <p:ph type="title"/>
          </p:nvPr>
        </p:nvSpPr>
        <p:spPr/>
        <p:txBody>
          <a:bodyPr/>
          <a:lstStyle/>
          <a:p>
            <a:r>
              <a:rPr lang="es-ES_tradnl"/>
              <a:t>SINTESIS</a:t>
            </a:r>
            <a:br>
              <a:rPr lang="es-ES_tradnl"/>
            </a:br>
            <a:r>
              <a:rPr lang="es-ES_tradnl"/>
              <a:t>Inmigrantes y servicios financieros en España</a:t>
            </a:r>
          </a:p>
        </p:txBody>
      </p:sp>
      <p:sp>
        <p:nvSpPr>
          <p:cNvPr id="704515" name="Rectangle 3"/>
          <p:cNvSpPr>
            <a:spLocks noGrp="1" noChangeArrowheads="1"/>
          </p:cNvSpPr>
          <p:nvPr>
            <p:ph type="body" idx="1"/>
          </p:nvPr>
        </p:nvSpPr>
        <p:spPr>
          <a:xfrm>
            <a:off x="331788" y="874713"/>
            <a:ext cx="8575675" cy="3703637"/>
          </a:xfrm>
        </p:spPr>
        <p:txBody>
          <a:bodyPr/>
          <a:lstStyle/>
          <a:p>
            <a:pPr>
              <a:buFont typeface="Wingdings" pitchFamily="2" charset="2"/>
              <a:buChar char="Ø"/>
            </a:pPr>
            <a:r>
              <a:rPr lang="es-ES_tradnl">
                <a:solidFill>
                  <a:srgbClr val="B35C48"/>
                </a:solidFill>
              </a:rPr>
              <a:t> </a:t>
            </a:r>
            <a:r>
              <a:rPr lang="es-ES_tradnl" b="0" u="sng">
                <a:solidFill>
                  <a:srgbClr val="B35C48"/>
                </a:solidFill>
              </a:rPr>
              <a:t>Desde el lado de la oferta</a:t>
            </a:r>
            <a:r>
              <a:rPr lang="es-ES_tradnl" b="0">
                <a:solidFill>
                  <a:srgbClr val="B35C48"/>
                </a:solidFill>
              </a:rPr>
              <a:t>: el entorno financiero español, consciente de las nuevas oportunidades de negocio, se ha abierto a los inmigrantes, tanto con sus productos generales, como con soluciones especialmente diseñadas a las  necesidades particulares del colectivo</a:t>
            </a:r>
          </a:p>
          <a:p>
            <a:pPr>
              <a:buFont typeface="Wingdings" pitchFamily="2" charset="2"/>
              <a:buChar char="Ø"/>
            </a:pPr>
            <a:r>
              <a:rPr lang="es-ES_tradnl" b="0">
                <a:solidFill>
                  <a:srgbClr val="B35C48"/>
                </a:solidFill>
              </a:rPr>
              <a:t> </a:t>
            </a:r>
            <a:r>
              <a:rPr lang="es-ES_tradnl" b="0" u="sng">
                <a:solidFill>
                  <a:srgbClr val="B35C48"/>
                </a:solidFill>
              </a:rPr>
              <a:t>Desde el lado de la demanda</a:t>
            </a:r>
            <a:r>
              <a:rPr lang="es-ES_tradnl" b="0">
                <a:solidFill>
                  <a:srgbClr val="B35C48"/>
                </a:solidFill>
              </a:rPr>
              <a:t>: los inmigrantes, como consecuencia de su mayor grado de integración social y económica, van progresivamente requiriendo y accediendo a un conjunto cada vez más amplio de servicios financieros</a:t>
            </a:r>
          </a:p>
          <a:p>
            <a:pPr>
              <a:buFont typeface="Wingdings" pitchFamily="2" charset="2"/>
              <a:buChar char="Ø"/>
            </a:pPr>
            <a:r>
              <a:rPr lang="es-ES_tradnl" b="0" u="sng">
                <a:solidFill>
                  <a:srgbClr val="B35C48"/>
                </a:solidFill>
              </a:rPr>
              <a:t>Desde el ámbito supervisor</a:t>
            </a:r>
            <a:r>
              <a:rPr lang="es-ES_tradnl" b="0">
                <a:solidFill>
                  <a:srgbClr val="B35C48"/>
                </a:solidFill>
              </a:rPr>
              <a:t> se ha prestado la atención requerida por el crecimiento acelerado de actividades e instituciones financieras cuya importancia era, hasta la llegada masiva de inmigrantes, de mucha menor importancia:</a:t>
            </a:r>
          </a:p>
          <a:p>
            <a:pPr lvl="1">
              <a:buFont typeface="Wingdings" pitchFamily="2" charset="2"/>
              <a:buChar char="q"/>
            </a:pPr>
            <a:r>
              <a:rPr lang="es-ES_tradnl" b="0">
                <a:solidFill>
                  <a:srgbClr val="B35C48"/>
                </a:solidFill>
              </a:rPr>
              <a:t> Transferencias y entidades especializadas en esta actividad</a:t>
            </a:r>
          </a:p>
          <a:p>
            <a:endParaRPr lang="es-ES_tradnl" b="0">
              <a:solidFill>
                <a:srgbClr val="B35C48"/>
              </a:solidFill>
            </a:endParaRPr>
          </a:p>
        </p:txBody>
      </p:sp>
      <p:sp>
        <p:nvSpPr>
          <p:cNvPr id="704516" name="Text Box 4"/>
          <p:cNvSpPr txBox="1">
            <a:spLocks noChangeArrowheads="1"/>
          </p:cNvSpPr>
          <p:nvPr/>
        </p:nvSpPr>
        <p:spPr bwMode="auto">
          <a:xfrm>
            <a:off x="1422400" y="4991100"/>
            <a:ext cx="6223000" cy="396875"/>
          </a:xfrm>
          <a:prstGeom prst="rect">
            <a:avLst/>
          </a:prstGeom>
          <a:solidFill>
            <a:srgbClr val="C0C0C0"/>
          </a:solidFill>
          <a:ln w="9525" algn="ctr">
            <a:noFill/>
            <a:miter lim="800000"/>
            <a:headEnd/>
            <a:tailEnd/>
          </a:ln>
          <a:effectLst/>
        </p:spPr>
        <p:txBody>
          <a:bodyPr>
            <a:spAutoFit/>
          </a:bodyPr>
          <a:lstStyle/>
          <a:p>
            <a:pPr algn="ctr">
              <a:spcBef>
                <a:spcPct val="50000"/>
              </a:spcBef>
              <a:buClrTx/>
              <a:buFontTx/>
              <a:buNone/>
            </a:pPr>
            <a:r>
              <a:rPr lang="es-ES_tradnl" sz="2000">
                <a:solidFill>
                  <a:srgbClr val="B35C48"/>
                </a:solidFill>
              </a:rPr>
              <a:t>GRACIAS POR SU ATENCIÓN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704515">
                                            <p:txEl>
                                              <p:pRg st="0" end="0"/>
                                            </p:txEl>
                                          </p:spTgt>
                                        </p:tgtEl>
                                        <p:attrNameLst>
                                          <p:attrName>style.visibility</p:attrName>
                                        </p:attrNameLst>
                                      </p:cBhvr>
                                      <p:to>
                                        <p:strVal val="visible"/>
                                      </p:to>
                                    </p:set>
                                    <p:anim calcmode="lin" valueType="num">
                                      <p:cBhvr additive="base">
                                        <p:cTn id="7" dur="2000" fill="hold"/>
                                        <p:tgtEl>
                                          <p:spTgt spid="70451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704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704515">
                                            <p:txEl>
                                              <p:pRg st="1" end="1"/>
                                            </p:txEl>
                                          </p:spTgt>
                                        </p:tgtEl>
                                        <p:attrNameLst>
                                          <p:attrName>style.visibility</p:attrName>
                                        </p:attrNameLst>
                                      </p:cBhvr>
                                      <p:to>
                                        <p:strVal val="visible"/>
                                      </p:to>
                                    </p:set>
                                    <p:anim calcmode="lin" valueType="num">
                                      <p:cBhvr additive="base">
                                        <p:cTn id="13" dur="2000" fill="hold"/>
                                        <p:tgtEl>
                                          <p:spTgt spid="70451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7045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704515">
                                            <p:txEl>
                                              <p:pRg st="2" end="2"/>
                                            </p:txEl>
                                          </p:spTgt>
                                        </p:tgtEl>
                                        <p:attrNameLst>
                                          <p:attrName>style.visibility</p:attrName>
                                        </p:attrNameLst>
                                      </p:cBhvr>
                                      <p:to>
                                        <p:strVal val="visible"/>
                                      </p:to>
                                    </p:set>
                                    <p:anim calcmode="lin" valueType="num">
                                      <p:cBhvr additive="base">
                                        <p:cTn id="19" dur="2000" fill="hold"/>
                                        <p:tgtEl>
                                          <p:spTgt spid="704515">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704515">
                                            <p:txEl>
                                              <p:pRg st="2" end="2"/>
                                            </p:txEl>
                                          </p:spTgt>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704515">
                                            <p:txEl>
                                              <p:pRg st="3" end="3"/>
                                            </p:txEl>
                                          </p:spTgt>
                                        </p:tgtEl>
                                        <p:attrNameLst>
                                          <p:attrName>style.visibility</p:attrName>
                                        </p:attrNameLst>
                                      </p:cBhvr>
                                      <p:to>
                                        <p:strVal val="visible"/>
                                      </p:to>
                                    </p:set>
                                    <p:anim calcmode="lin" valueType="num">
                                      <p:cBhvr additive="base">
                                        <p:cTn id="23" dur="2000" fill="hold"/>
                                        <p:tgtEl>
                                          <p:spTgt spid="704515">
                                            <p:txEl>
                                              <p:pRg st="3" end="3"/>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7045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04516"/>
                                        </p:tgtEl>
                                        <p:attrNameLst>
                                          <p:attrName>style.visibility</p:attrName>
                                        </p:attrNameLst>
                                      </p:cBhvr>
                                      <p:to>
                                        <p:strVal val="visible"/>
                                      </p:to>
                                    </p:set>
                                    <p:animEffect transition="in" filter="blinds(horizontal)">
                                      <p:cBhvr>
                                        <p:cTn id="29" dur="1000"/>
                                        <p:tgtEl>
                                          <p:spTgt spid="704516"/>
                                        </p:tgtEl>
                                      </p:cBhvr>
                                    </p:animEffect>
                                  </p:childTnLst>
                                </p:cTn>
                              </p:par>
                              <p:par>
                                <p:cTn id="30" presetID="4" presetClass="exit" presetSubtype="16" fill="hold" grpId="0" nodeType="withEffect">
                                  <p:stCondLst>
                                    <p:cond delay="0"/>
                                  </p:stCondLst>
                                  <p:childTnLst>
                                    <p:animEffect transition="out" filter="box(in)">
                                      <p:cBhvr>
                                        <p:cTn id="31" dur="500"/>
                                        <p:tgtEl>
                                          <p:spTgt spid="704515">
                                            <p:txEl>
                                              <p:pRg st="3" end="3"/>
                                            </p:txEl>
                                          </p:spTgt>
                                        </p:tgtEl>
                                      </p:cBhvr>
                                    </p:animEffect>
                                    <p:set>
                                      <p:cBhvr>
                                        <p:cTn id="32" dur="1" fill="hold">
                                          <p:stCondLst>
                                            <p:cond delay="499"/>
                                          </p:stCondLst>
                                        </p:cTn>
                                        <p:tgtEl>
                                          <p:spTgt spid="704515">
                                            <p:txEl>
                                              <p:pRg st="3" end="3"/>
                                            </p:txEl>
                                          </p:spTgt>
                                        </p:tgtEl>
                                        <p:attrNameLst>
                                          <p:attrName>style.visibility</p:attrName>
                                        </p:attrNameLst>
                                      </p:cBhvr>
                                      <p:to>
                                        <p:strVal val="hidden"/>
                                      </p:to>
                                    </p:set>
                                  </p:childTnLst>
                                </p:cTn>
                              </p:par>
                              <p:par>
                                <p:cTn id="33" presetID="4" presetClass="exit" presetSubtype="16" fill="hold" grpId="1" nodeType="withEffect">
                                  <p:stCondLst>
                                    <p:cond delay="0"/>
                                  </p:stCondLst>
                                  <p:childTnLst>
                                    <p:animEffect transition="out" filter="box(in)">
                                      <p:cBhvr>
                                        <p:cTn id="34" dur="500"/>
                                        <p:tgtEl>
                                          <p:spTgt spid="704515">
                                            <p:txEl>
                                              <p:pRg st="0" end="0"/>
                                            </p:txEl>
                                          </p:spTgt>
                                        </p:tgtEl>
                                      </p:cBhvr>
                                    </p:animEffect>
                                    <p:set>
                                      <p:cBhvr>
                                        <p:cTn id="35" dur="1" fill="hold">
                                          <p:stCondLst>
                                            <p:cond delay="499"/>
                                          </p:stCondLst>
                                        </p:cTn>
                                        <p:tgtEl>
                                          <p:spTgt spid="704515">
                                            <p:txEl>
                                              <p:pRg st="0" end="0"/>
                                            </p:txEl>
                                          </p:spTgt>
                                        </p:tgtEl>
                                        <p:attrNameLst>
                                          <p:attrName>style.visibility</p:attrName>
                                        </p:attrNameLst>
                                      </p:cBhvr>
                                      <p:to>
                                        <p:strVal val="hidden"/>
                                      </p:to>
                                    </p:set>
                                  </p:childTnLst>
                                </p:cTn>
                              </p:par>
                              <p:par>
                                <p:cTn id="36" presetID="4" presetClass="exit" presetSubtype="16" fill="hold" grpId="1" nodeType="withEffect">
                                  <p:stCondLst>
                                    <p:cond delay="0"/>
                                  </p:stCondLst>
                                  <p:childTnLst>
                                    <p:animEffect transition="out" filter="box(in)">
                                      <p:cBhvr>
                                        <p:cTn id="37" dur="500"/>
                                        <p:tgtEl>
                                          <p:spTgt spid="704515">
                                            <p:txEl>
                                              <p:pRg st="1" end="1"/>
                                            </p:txEl>
                                          </p:spTgt>
                                        </p:tgtEl>
                                      </p:cBhvr>
                                    </p:animEffect>
                                    <p:set>
                                      <p:cBhvr>
                                        <p:cTn id="38" dur="1" fill="hold">
                                          <p:stCondLst>
                                            <p:cond delay="499"/>
                                          </p:stCondLst>
                                        </p:cTn>
                                        <p:tgtEl>
                                          <p:spTgt spid="704515">
                                            <p:txEl>
                                              <p:pRg st="1" end="1"/>
                                            </p:txEl>
                                          </p:spTgt>
                                        </p:tgtEl>
                                        <p:attrNameLst>
                                          <p:attrName>style.visibility</p:attrName>
                                        </p:attrNameLst>
                                      </p:cBhvr>
                                      <p:to>
                                        <p:strVal val="hidden"/>
                                      </p:to>
                                    </p:set>
                                  </p:childTnLst>
                                </p:cTn>
                              </p:par>
                              <p:par>
                                <p:cTn id="39" presetID="4" presetClass="exit" presetSubtype="16" fill="hold" grpId="1" nodeType="withEffect">
                                  <p:stCondLst>
                                    <p:cond delay="0"/>
                                  </p:stCondLst>
                                  <p:childTnLst>
                                    <p:animEffect transition="out" filter="box(in)">
                                      <p:cBhvr>
                                        <p:cTn id="40" dur="500"/>
                                        <p:tgtEl>
                                          <p:spTgt spid="704515">
                                            <p:txEl>
                                              <p:pRg st="2" end="2"/>
                                            </p:txEl>
                                          </p:spTgt>
                                        </p:tgtEl>
                                      </p:cBhvr>
                                    </p:animEffect>
                                    <p:set>
                                      <p:cBhvr>
                                        <p:cTn id="41" dur="1" fill="hold">
                                          <p:stCondLst>
                                            <p:cond delay="499"/>
                                          </p:stCondLst>
                                        </p:cTn>
                                        <p:tgtEl>
                                          <p:spTgt spid="704515">
                                            <p:txEl>
                                              <p:pRg st="2" end="2"/>
                                            </p:txEl>
                                          </p:spTgt>
                                        </p:tgtEl>
                                        <p:attrNameLst>
                                          <p:attrName>style.visibility</p:attrName>
                                        </p:attrNameLst>
                                      </p:cBhvr>
                                      <p:to>
                                        <p:strVal val="hidden"/>
                                      </p:to>
                                    </p:set>
                                  </p:childTnLst>
                                </p:cTn>
                              </p:par>
                              <p:par>
                                <p:cTn id="42" presetID="4" presetClass="exit" presetSubtype="16" fill="hold" grpId="1" nodeType="withEffect">
                                  <p:stCondLst>
                                    <p:cond delay="0"/>
                                  </p:stCondLst>
                                  <p:childTnLst>
                                    <p:animEffect transition="out" filter="box(in)">
                                      <p:cBhvr>
                                        <p:cTn id="43" dur="500"/>
                                        <p:tgtEl>
                                          <p:spTgt spid="704515">
                                            <p:txEl>
                                              <p:pRg st="3" end="3"/>
                                            </p:txEl>
                                          </p:spTgt>
                                        </p:tgtEl>
                                      </p:cBhvr>
                                    </p:animEffect>
                                    <p:set>
                                      <p:cBhvr>
                                        <p:cTn id="44" dur="1" fill="hold">
                                          <p:stCondLst>
                                            <p:cond delay="499"/>
                                          </p:stCondLst>
                                        </p:cTn>
                                        <p:tgtEl>
                                          <p:spTgt spid="70451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15" grpId="0" uiExpand="1" build="p"/>
      <p:bldP spid="704515" grpId="1" uiExpand="1" build="p"/>
      <p:bldP spid="704516" grpId="0" animBg="1"/>
    </p:bldLst>
  </p:timing>
</p:sld>
</file>

<file path=ppt/theme/theme1.xml><?xml version="1.0" encoding="utf-8"?>
<a:theme xmlns:a="http://schemas.openxmlformats.org/drawingml/2006/main" name="IV_presentacion_fondo_claro_1">
  <a:themeElements>
    <a:clrScheme name="IV_presentacion_fondo_claro_1 13">
      <a:dk1>
        <a:srgbClr val="000000"/>
      </a:dk1>
      <a:lt1>
        <a:srgbClr val="FFFFFF"/>
      </a:lt1>
      <a:dk2>
        <a:srgbClr val="000000"/>
      </a:dk2>
      <a:lt2>
        <a:srgbClr val="D6AB98"/>
      </a:lt2>
      <a:accent1>
        <a:srgbClr val="B35C48"/>
      </a:accent1>
      <a:accent2>
        <a:srgbClr val="858585"/>
      </a:accent2>
      <a:accent3>
        <a:srgbClr val="FFFFFF"/>
      </a:accent3>
      <a:accent4>
        <a:srgbClr val="000000"/>
      </a:accent4>
      <a:accent5>
        <a:srgbClr val="D6B5B1"/>
      </a:accent5>
      <a:accent6>
        <a:srgbClr val="787878"/>
      </a:accent6>
      <a:hlink>
        <a:srgbClr val="DE9738"/>
      </a:hlink>
      <a:folHlink>
        <a:srgbClr val="643C28"/>
      </a:folHlink>
    </a:clrScheme>
    <a:fontScheme name="IV_presentacion_fondo_claro_1">
      <a:majorFont>
        <a:latin typeface="BdE Neue Helvetica 55 Roman"/>
        <a:ea typeface=""/>
        <a:cs typeface=""/>
      </a:majorFont>
      <a:minorFont>
        <a:latin typeface="BdE Neue Helvetica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993300"/>
          </a:buClr>
          <a:buSzTx/>
          <a:buFont typeface="Wingdings" pitchFamily="2" charset="2"/>
          <a:buNone/>
          <a:tabLst/>
          <a:defRPr kumimoji="0" lang="es-ES_tradnl" sz="1600" b="1" i="0" u="none" strike="noStrike" cap="none" normalizeH="0" baseline="0" smtClean="0">
            <a:ln>
              <a:noFill/>
            </a:ln>
            <a:solidFill>
              <a:schemeClr val="tx1"/>
            </a:solidFill>
            <a:effectLst/>
            <a:latin typeface="BdE Neue Helvetica 55 Roman"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993300"/>
          </a:buClr>
          <a:buSzTx/>
          <a:buFont typeface="Wingdings" pitchFamily="2" charset="2"/>
          <a:buNone/>
          <a:tabLst/>
          <a:defRPr kumimoji="0" lang="es-ES_tradnl" sz="1600" b="1" i="0" u="none" strike="noStrike" cap="none" normalizeH="0" baseline="0" smtClean="0">
            <a:ln>
              <a:noFill/>
            </a:ln>
            <a:solidFill>
              <a:schemeClr val="tx1"/>
            </a:solidFill>
            <a:effectLst/>
            <a:latin typeface="BdE Neue Helvetica 55 Roman" pitchFamily="34" charset="0"/>
          </a:defRPr>
        </a:defPPr>
      </a:lstStyle>
    </a:lnDef>
  </a:objectDefaults>
  <a:extraClrSchemeLst>
    <a:extraClrScheme>
      <a:clrScheme name="IV_presentacion_fondo_claro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V_presentacion_fondo_claro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V_presentacion_fondo_claro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V_presentacion_fondo_claro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V_presentacion_fondo_claro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V_presentacion_fondo_claro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V_presentacion_fondo_claro_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V_presentacion_fondo_claro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V_presentacion_fondo_claro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V_presentacion_fondo_claro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V_presentacion_fondo_claro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V_presentacion_fondo_claro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V_presentacion_fondo_claro_1 13">
        <a:dk1>
          <a:srgbClr val="000000"/>
        </a:dk1>
        <a:lt1>
          <a:srgbClr val="FFFFFF"/>
        </a:lt1>
        <a:dk2>
          <a:srgbClr val="000000"/>
        </a:dk2>
        <a:lt2>
          <a:srgbClr val="D6AB98"/>
        </a:lt2>
        <a:accent1>
          <a:srgbClr val="B35C48"/>
        </a:accent1>
        <a:accent2>
          <a:srgbClr val="858585"/>
        </a:accent2>
        <a:accent3>
          <a:srgbClr val="FFFFFF"/>
        </a:accent3>
        <a:accent4>
          <a:srgbClr val="000000"/>
        </a:accent4>
        <a:accent5>
          <a:srgbClr val="D6B5B1"/>
        </a:accent5>
        <a:accent6>
          <a:srgbClr val="787878"/>
        </a:accent6>
        <a:hlink>
          <a:srgbClr val="DE9738"/>
        </a:hlink>
        <a:folHlink>
          <a:srgbClr val="643C2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ersonalizado">
  <a:themeElements>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993300"/>
          </a:buClr>
          <a:buSzTx/>
          <a:buFont typeface="Wingdings" pitchFamily="2" charset="2"/>
          <a:buNone/>
          <a:tabLst/>
          <a:defRPr kumimoji="0" lang="es-ES_tradnl" sz="1600" b="1" i="0" u="none" strike="noStrike" cap="none" normalizeH="0" baseline="0" smtClean="0">
            <a:ln>
              <a:noFill/>
            </a:ln>
            <a:solidFill>
              <a:schemeClr val="tx1"/>
            </a:solidFill>
            <a:effectLst/>
            <a:latin typeface="BdE Neue Helvetica 55 Roman"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993300"/>
          </a:buClr>
          <a:buSzTx/>
          <a:buFont typeface="Wingdings" pitchFamily="2" charset="2"/>
          <a:buNone/>
          <a:tabLst/>
          <a:defRPr kumimoji="0" lang="es-ES_tradnl" sz="1600" b="1" i="0" u="none" strike="noStrike" cap="none" normalizeH="0" baseline="0" smtClean="0">
            <a:ln>
              <a:noFill/>
            </a:ln>
            <a:solidFill>
              <a:schemeClr val="tx1"/>
            </a:solidFill>
            <a:effectLst/>
            <a:latin typeface="BdE Neue Helvetica 55 Roman" pitchFamily="34" charset="0"/>
          </a:defRPr>
        </a:defPPr>
      </a:lstStyle>
    </a:lnDef>
  </a:objectDefaults>
  <a:extraClrSchemeLst>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seño personalizado 13">
        <a:dk1>
          <a:srgbClr val="000000"/>
        </a:dk1>
        <a:lt1>
          <a:srgbClr val="FFFFFF"/>
        </a:lt1>
        <a:dk2>
          <a:srgbClr val="000000"/>
        </a:dk2>
        <a:lt2>
          <a:srgbClr val="D6AB98"/>
        </a:lt2>
        <a:accent1>
          <a:srgbClr val="B35C48"/>
        </a:accent1>
        <a:accent2>
          <a:srgbClr val="858585"/>
        </a:accent2>
        <a:accent3>
          <a:srgbClr val="FFFFFF"/>
        </a:accent3>
        <a:accent4>
          <a:srgbClr val="000000"/>
        </a:accent4>
        <a:accent5>
          <a:srgbClr val="D6B5B1"/>
        </a:accent5>
        <a:accent6>
          <a:srgbClr val="787878"/>
        </a:accent6>
        <a:hlink>
          <a:srgbClr val="DE9738"/>
        </a:hlink>
        <a:folHlink>
          <a:srgbClr val="643C2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IV_presentacion_fondo_claro_1</Template>
  <TotalTime>4057</TotalTime>
  <Words>600</Words>
  <Application>Microsoft Office PowerPoint</Application>
  <PresentationFormat>On-screen Show (4:3)</PresentationFormat>
  <Paragraphs>89</Paragraphs>
  <Slides>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BdE Neue Helvetica 55 Roman</vt:lpstr>
      <vt:lpstr>Wingdings</vt:lpstr>
      <vt:lpstr>IV_presentacion_fondo_claro_1</vt:lpstr>
      <vt:lpstr>Diseño personalizado</vt:lpstr>
      <vt:lpstr>Slide 1</vt:lpstr>
      <vt:lpstr>ASUNTOS A TRATAR</vt:lpstr>
      <vt:lpstr>ESPAÑA: UN NUEVO ENTORNO ALTAMENTE BANCARIZADO </vt:lpstr>
      <vt:lpstr>INTEGRACIÓN DE LOS INMIGRANTES EN SU NUEVO ENTORNO FINANCIERO</vt:lpstr>
      <vt:lpstr>INTEGRACIÓN FINANCIERA DE LOS INMIGRANTES: RESIDENTES EXTRANJEROS DECLARADOS A LA CIR</vt:lpstr>
      <vt:lpstr>AUGE DE LAS ENTIDADES ESPECIALIZADAS EN TRANSFERENCIAS</vt:lpstr>
      <vt:lpstr>NIVELACIÓN DEL TERRENO DE JUEGO COMO ESTÍMULO DE LA COMPETENCIA</vt:lpstr>
      <vt:lpstr>SINTESIS Inmigrantes y servicios financieros en España</vt:lpstr>
    </vt:vector>
  </TitlesOfParts>
  <Company>Banco de España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Reporting framework - COREP</dc:title>
  <dc:creator>Guillermo Rodríguez</dc:creator>
  <cp:lastModifiedBy>anarod</cp:lastModifiedBy>
  <cp:revision>75</cp:revision>
  <dcterms:created xsi:type="dcterms:W3CDTF">2005-10-18T17:32:03Z</dcterms:created>
  <dcterms:modified xsi:type="dcterms:W3CDTF">2010-07-12T01:39:46Z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laborado por">
    <vt:lpwstr>GRG</vt:lpwstr>
  </property>
</Properties>
</file>