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951" r:id="rId2"/>
    <p:sldId id="955" r:id="rId3"/>
    <p:sldId id="952" r:id="rId4"/>
    <p:sldId id="950" r:id="rId5"/>
    <p:sldId id="958" r:id="rId6"/>
    <p:sldId id="953" r:id="rId7"/>
    <p:sldId id="956" r:id="rId8"/>
    <p:sldId id="957" r:id="rId9"/>
  </p:sldIdLst>
  <p:sldSz cx="9144000" cy="6858000" type="screen4x3"/>
  <p:notesSz cx="6669088" cy="9926638"/>
  <p:embeddedFontLst>
    <p:embeddedFont>
      <p:font typeface="Tahoma" pitchFamily="34" charset="0"/>
      <p:regular r:id="rId12"/>
      <p:bold r:id="rId13"/>
    </p:embeddedFont>
    <p:embeddedFont>
      <p:font typeface="Century Gothic" pitchFamily="34" charset="0"/>
      <p:regular r:id="rId14"/>
      <p:bold r:id="rId15"/>
      <p:italic r:id="rId16"/>
      <p:boldItalic r:id="rId17"/>
    </p:embeddedFont>
    <p:embeddedFont>
      <p:font typeface="Monotype Sorts" pitchFamily="2" charset="2"/>
      <p:regular r:id="rId18"/>
    </p:embeddedFont>
    <p:embeddedFont>
      <p:font typeface="Univers" pitchFamily="34" charset="0"/>
      <p:regular r:id="rId19"/>
      <p:italic r:id="rId20"/>
      <p:boldItalic r:id="rId21"/>
    </p:embeddedFont>
  </p:embeddedFontLst>
  <p:defaultTextStyle>
    <a:defPPr>
      <a:defRPr lang="es-ES_tradnl"/>
    </a:defPPr>
    <a:lvl1pPr algn="ctr" rtl="0" eaLnBrk="0" fontAlgn="base" hangingPunct="0">
      <a:spcBef>
        <a:spcPct val="0"/>
      </a:spcBef>
      <a:spcAft>
        <a:spcPct val="0"/>
      </a:spcAft>
      <a:defRPr sz="1400" b="1" kern="1200">
        <a:solidFill>
          <a:schemeClr val="tx2"/>
        </a:solidFill>
        <a:latin typeface="Tahoma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400" b="1" kern="1200">
        <a:solidFill>
          <a:schemeClr val="tx2"/>
        </a:solidFill>
        <a:latin typeface="Tahoma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400" b="1" kern="1200">
        <a:solidFill>
          <a:schemeClr val="tx2"/>
        </a:solidFill>
        <a:latin typeface="Tahoma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400" b="1" kern="1200">
        <a:solidFill>
          <a:schemeClr val="tx2"/>
        </a:solidFill>
        <a:latin typeface="Tahoma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400" b="1" kern="1200">
        <a:solidFill>
          <a:schemeClr val="tx2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2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2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2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2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0"/>
    <a:srgbClr val="CCECFF"/>
    <a:srgbClr val="FF0000"/>
    <a:srgbClr val="660066"/>
    <a:srgbClr val="003366"/>
    <a:srgbClr val="4D4D4D"/>
    <a:srgbClr val="588000"/>
    <a:srgbClr val="6D7B0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339" autoAdjust="0"/>
    <p:restoredTop sz="89865" autoAdjust="0"/>
  </p:normalViewPr>
  <p:slideViewPr>
    <p:cSldViewPr>
      <p:cViewPr>
        <p:scale>
          <a:sx n="66" d="100"/>
          <a:sy n="66" d="100"/>
        </p:scale>
        <p:origin x="-72" y="-60"/>
      </p:cViewPr>
      <p:guideLst>
        <p:guide orient="horz" pos="1872"/>
        <p:guide pos="2880"/>
      </p:guideLst>
    </p:cSldViewPr>
  </p:slideViewPr>
  <p:outlineViewPr>
    <p:cViewPr>
      <p:scale>
        <a:sx n="25" d="100"/>
        <a:sy n="25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5" d="100"/>
          <a:sy n="75" d="100"/>
        </p:scale>
        <p:origin x="-298" y="360"/>
      </p:cViewPr>
      <p:guideLst>
        <p:guide orient="horz" pos="3126"/>
        <p:guide pos="210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5.xml"/><Relationship Id="rId2" Type="http://schemas.openxmlformats.org/officeDocument/2006/relationships/slide" Target="slides/slide3.xml"/><Relationship Id="rId1" Type="http://schemas.openxmlformats.org/officeDocument/2006/relationships/slide" Target="slides/slide2.xml"/><Relationship Id="rId6" Type="http://schemas.openxmlformats.org/officeDocument/2006/relationships/slide" Target="slides/slide8.xml"/><Relationship Id="rId5" Type="http://schemas.openxmlformats.org/officeDocument/2006/relationships/slide" Target="slides/slide7.xml"/><Relationship Id="rId4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-1588" y="9428163"/>
            <a:ext cx="5191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78" tIns="0" rIns="19278" bIns="0" numCol="1" anchor="b" anchorCtr="0" compatLnSpc="1">
            <a:prstTxWarp prst="textNoShape">
              <a:avLst/>
            </a:prstTxWarp>
          </a:bodyPr>
          <a:lstStyle>
            <a:lvl1pPr algn="r" defTabSz="909638">
              <a:defRPr sz="800" b="0">
                <a:solidFill>
                  <a:schemeClr val="tx1"/>
                </a:solidFill>
                <a:latin typeface="Univers" pitchFamily="34" charset="0"/>
              </a:defRPr>
            </a:lvl1pPr>
          </a:lstStyle>
          <a:p>
            <a:fld id="{FB5EEAB6-00CF-4C94-AA84-ED56BB154AB4}" type="slidenum">
              <a:rPr lang="es-ES_tradnl"/>
              <a:pPr/>
              <a:t>‹#›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-1588"/>
            <a:ext cx="2886076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78" tIns="0" rIns="19278" bIns="0" numCol="1" anchor="t" anchorCtr="0" compatLnSpc="1">
            <a:prstTxWarp prst="textNoShape">
              <a:avLst/>
            </a:prstTxWarp>
          </a:bodyPr>
          <a:lstStyle>
            <a:lvl1pPr algn="l" defTabSz="909638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s-ES_tradnl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83013" y="-1588"/>
            <a:ext cx="28860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78" tIns="0" rIns="19278" bIns="0" numCol="1" anchor="t" anchorCtr="0" compatLnSpc="1">
            <a:prstTxWarp prst="textNoShape">
              <a:avLst/>
            </a:prstTxWarp>
          </a:bodyPr>
          <a:lstStyle>
            <a:lvl1pPr algn="r" defTabSz="909638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s-ES_tradnl"/>
          </a:p>
        </p:txBody>
      </p:sp>
      <p:sp>
        <p:nvSpPr>
          <p:cNvPr id="205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860425" y="747713"/>
            <a:ext cx="4946650" cy="37099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7413" y="4714875"/>
            <a:ext cx="4892675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8" tIns="46592" rIns="91578" bIns="465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588" y="9429750"/>
            <a:ext cx="2886076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78" tIns="0" rIns="19278" bIns="0" numCol="1" anchor="b" anchorCtr="0" compatLnSpc="1">
            <a:prstTxWarp prst="textNoShape">
              <a:avLst/>
            </a:prstTxWarp>
          </a:bodyPr>
          <a:lstStyle>
            <a:lvl1pPr algn="l" defTabSz="909638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s-ES_tradnl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83013" y="9429750"/>
            <a:ext cx="28860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278" tIns="0" rIns="19278" bIns="0" numCol="1" anchor="b" anchorCtr="0" compatLnSpc="1">
            <a:prstTxWarp prst="textNoShape">
              <a:avLst/>
            </a:prstTxWarp>
          </a:bodyPr>
          <a:lstStyle>
            <a:lvl1pPr algn="r" defTabSz="909638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997924F7-6DC3-40F8-9683-16038BBDEEDC}" type="slidenum">
              <a:rPr lang="es-ES_tradnl"/>
              <a:pPr/>
              <a:t>‹#›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just" defTabSz="8985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2438" algn="just" defTabSz="8985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06463" algn="just" defTabSz="8985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58900" algn="just" defTabSz="8985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11338" algn="just" defTabSz="8985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BA39F8-5389-45AC-B262-1F02660982CD}" type="slidenum">
              <a:rPr lang="es-ES_tradnl"/>
              <a:pPr/>
              <a:t>1</a:t>
            </a:fld>
            <a:endParaRPr lang="es-ES_tradnl"/>
          </a:p>
        </p:txBody>
      </p:sp>
      <p:sp>
        <p:nvSpPr>
          <p:cNvPr id="149709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860425" y="749300"/>
            <a:ext cx="4948238" cy="3711575"/>
          </a:xfrm>
          <a:ln/>
        </p:spPr>
      </p:sp>
      <p:sp>
        <p:nvSpPr>
          <p:cNvPr id="149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413" y="4714875"/>
            <a:ext cx="4894262" cy="4467225"/>
          </a:xfr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AA9BDC-D140-4441-9302-584819066231}" type="slidenum">
              <a:rPr lang="es-ES_tradnl"/>
              <a:pPr/>
              <a:t>2</a:t>
            </a:fld>
            <a:endParaRPr lang="es-ES_tradnl"/>
          </a:p>
        </p:txBody>
      </p:sp>
      <p:sp>
        <p:nvSpPr>
          <p:cNvPr id="150733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860425" y="747713"/>
            <a:ext cx="4946650" cy="3709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733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887413" y="4714875"/>
            <a:ext cx="4892675" cy="44688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35673F-9ED4-4CE7-9EF4-F5B2AC726369}" type="slidenum">
              <a:rPr lang="es-ES_tradnl"/>
              <a:pPr/>
              <a:t>3</a:t>
            </a:fld>
            <a:endParaRPr lang="es-ES_tradnl"/>
          </a:p>
        </p:txBody>
      </p:sp>
      <p:sp>
        <p:nvSpPr>
          <p:cNvPr id="149913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860425" y="747713"/>
            <a:ext cx="4946650" cy="3709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913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887413" y="4714875"/>
            <a:ext cx="4892675" cy="44688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764211-7AB6-4B4A-A191-EEA6E3877543}" type="slidenum">
              <a:rPr lang="es-ES_tradnl"/>
              <a:pPr/>
              <a:t>4</a:t>
            </a:fld>
            <a:endParaRPr lang="es-ES_tradnl"/>
          </a:p>
        </p:txBody>
      </p:sp>
      <p:sp>
        <p:nvSpPr>
          <p:cNvPr id="14827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7AEE6A-550B-4ED8-A0B1-21E31027BED2}" type="slidenum">
              <a:rPr lang="es-ES_tradnl"/>
              <a:pPr/>
              <a:t>6</a:t>
            </a:fld>
            <a:endParaRPr lang="es-ES_tradnl"/>
          </a:p>
        </p:txBody>
      </p:sp>
      <p:sp>
        <p:nvSpPr>
          <p:cNvPr id="150118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860425" y="747713"/>
            <a:ext cx="4946650" cy="3709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118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887413" y="4714875"/>
            <a:ext cx="4892675" cy="44688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E0453F-D5F1-4C70-8D6C-54CD41A63D05}" type="slidenum">
              <a:rPr lang="es-ES_tradnl"/>
              <a:pPr/>
              <a:t>7</a:t>
            </a:fld>
            <a:endParaRPr lang="es-ES_tradnl"/>
          </a:p>
        </p:txBody>
      </p:sp>
      <p:sp>
        <p:nvSpPr>
          <p:cNvPr id="150937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860425" y="747713"/>
            <a:ext cx="4946650" cy="3709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937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887413" y="4714875"/>
            <a:ext cx="4892675" cy="44688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39EA18-5E56-41FC-8DFD-FFABCAC4B297}" type="slidenum">
              <a:rPr lang="es-ES_tradnl"/>
              <a:pPr/>
              <a:t>8</a:t>
            </a:fld>
            <a:endParaRPr lang="es-ES_tradnl"/>
          </a:p>
        </p:txBody>
      </p:sp>
      <p:sp>
        <p:nvSpPr>
          <p:cNvPr id="151142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860425" y="747713"/>
            <a:ext cx="4946650" cy="3709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142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887413" y="4714875"/>
            <a:ext cx="4892675" cy="44688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1447800" cy="6856413"/>
          </a:xfrm>
          <a:prstGeom prst="rect">
            <a:avLst/>
          </a:prstGeom>
          <a:gradFill rotWithShape="0">
            <a:gsLst>
              <a:gs pos="0">
                <a:srgbClr val="7A7AD7"/>
              </a:gs>
              <a:gs pos="100000">
                <a:srgbClr val="7A7AD7">
                  <a:gamma/>
                  <a:tint val="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914400" y="2286000"/>
            <a:ext cx="7467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s-ES_tradnl"/>
              <a:t>Haga clic para modificar el estilo de título patrón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s-ES_tradnl"/>
              <a:t>Haga clic para modificar el estilo de subtítulo patrón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0" y="6399213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b="0">
                <a:solidFill>
                  <a:schemeClr val="tx1"/>
                </a:solidFill>
                <a:latin typeface="+mj-lt"/>
              </a:defRPr>
            </a:lvl1pPr>
          </a:lstStyle>
          <a:p>
            <a:endParaRPr lang="es-ES_tradnl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99213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chemeClr val="tx1"/>
                </a:solidFill>
                <a:latin typeface="+mj-lt"/>
              </a:defRPr>
            </a:lvl1pPr>
          </a:lstStyle>
          <a:p>
            <a:endParaRPr lang="es-ES_tradnl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7413" y="6399213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b="0">
                <a:solidFill>
                  <a:schemeClr val="tx1"/>
                </a:solidFill>
                <a:latin typeface="+mj-lt"/>
              </a:defRPr>
            </a:lvl1pPr>
          </a:lstStyle>
          <a:p>
            <a:fld id="{5F64105E-2D1D-4F6A-A22F-4ED569F284B8}" type="slidenum">
              <a:rPr lang="es-ES_tradnl"/>
              <a:pPr/>
              <a:t>‹#›</a:t>
            </a:fld>
            <a:endParaRPr lang="es-ES_tradnl"/>
          </a:p>
        </p:txBody>
      </p:sp>
      <p:pic>
        <p:nvPicPr>
          <p:cNvPr id="3080" name="Picture 8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533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 descr="coas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457200"/>
            <a:ext cx="1444625" cy="460375"/>
          </a:xfrm>
          <a:prstGeom prst="rect">
            <a:avLst/>
          </a:prstGeom>
          <a:noFill/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DF9AD"/>
            </a:gs>
            <a:gs pos="100000">
              <a:schemeClr val="tx1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76200" y="914400"/>
            <a:ext cx="8991600" cy="0"/>
          </a:xfrm>
          <a:prstGeom prst="line">
            <a:avLst/>
          </a:prstGeom>
          <a:noFill/>
          <a:ln w="38100" cmpd="dbl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61" name="Rectangle 37"/>
          <p:cNvSpPr>
            <a:spLocks noChangeArrowheads="1"/>
          </p:cNvSpPr>
          <p:nvPr/>
        </p:nvSpPr>
        <p:spPr bwMode="auto">
          <a:xfrm>
            <a:off x="0" y="0"/>
            <a:ext cx="762000" cy="6858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rgbClr val="FFFFFF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62" name="Picture 38"/>
          <p:cNvPicPr>
            <a:picLocks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28600" y="1524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63" name="Rectangle 39"/>
          <p:cNvSpPr>
            <a:spLocks noChangeArrowheads="1"/>
          </p:cNvSpPr>
          <p:nvPr/>
        </p:nvSpPr>
        <p:spPr bwMode="auto">
          <a:xfrm>
            <a:off x="8382000" y="0"/>
            <a:ext cx="762000" cy="6858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rgbClr val="FFFFFF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064" name="Picture 40" descr="coas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458200" y="228600"/>
            <a:ext cx="685800" cy="255588"/>
          </a:xfrm>
          <a:prstGeom prst="rect">
            <a:avLst/>
          </a:prstGeom>
          <a:noFill/>
        </p:spPr>
      </p:pic>
      <p:sp>
        <p:nvSpPr>
          <p:cNvPr id="1065" name="Rectangle 41"/>
          <p:cNvSpPr>
            <a:spLocks noChangeArrowheads="1"/>
          </p:cNvSpPr>
          <p:nvPr/>
        </p:nvSpPr>
        <p:spPr bwMode="auto">
          <a:xfrm>
            <a:off x="762000" y="0"/>
            <a:ext cx="7620000" cy="685800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0" name="Rectangle 46"/>
          <p:cNvSpPr>
            <a:spLocks noChangeArrowheads="1"/>
          </p:cNvSpPr>
          <p:nvPr/>
        </p:nvSpPr>
        <p:spPr bwMode="auto">
          <a:xfrm>
            <a:off x="0" y="1219200"/>
            <a:ext cx="9144000" cy="152400"/>
          </a:xfrm>
          <a:prstGeom prst="rect">
            <a:avLst/>
          </a:prstGeom>
          <a:gradFill rotWithShape="0">
            <a:gsLst>
              <a:gs pos="0">
                <a:srgbClr val="99CCFF">
                  <a:gamma/>
                  <a:shade val="46275"/>
                  <a:invGamma/>
                </a:srgbClr>
              </a:gs>
              <a:gs pos="50000">
                <a:srgbClr val="99CCFF"/>
              </a:gs>
              <a:gs pos="100000">
                <a:srgbClr val="99CCFF">
                  <a:gamma/>
                  <a:shade val="46275"/>
                  <a:invGamma/>
                </a:srgbClr>
              </a:gs>
            </a:gsLst>
            <a:lin ang="2700000" scaled="1"/>
          </a:gradFill>
          <a:ln w="57150" cmpd="thinThick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2" name="Rectangle 48"/>
          <p:cNvSpPr>
            <a:spLocks noChangeArrowheads="1"/>
          </p:cNvSpPr>
          <p:nvPr/>
        </p:nvSpPr>
        <p:spPr bwMode="auto">
          <a:xfrm>
            <a:off x="0" y="685800"/>
            <a:ext cx="9144000" cy="533400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6" name="Rectangle 52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gradFill rotWithShape="0">
            <a:gsLst>
              <a:gs pos="0">
                <a:srgbClr val="99CCFF">
                  <a:gamma/>
                  <a:shade val="46275"/>
                  <a:invGamma/>
                </a:srgbClr>
              </a:gs>
              <a:gs pos="50000">
                <a:srgbClr val="99CCFF"/>
              </a:gs>
              <a:gs pos="100000">
                <a:srgbClr val="99CCFF">
                  <a:gamma/>
                  <a:shade val="46275"/>
                  <a:invGamma/>
                </a:srgbClr>
              </a:gs>
            </a:gsLst>
            <a:lin ang="2700000" scaled="1"/>
          </a:gradFill>
          <a:ln w="57150" cmpd="thinThick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82" name="Object 58"/>
          <p:cNvGraphicFramePr>
            <a:graphicFrameLocks noChangeAspect="1"/>
          </p:cNvGraphicFramePr>
          <p:nvPr/>
        </p:nvGraphicFramePr>
        <p:xfrm>
          <a:off x="304800" y="5575300"/>
          <a:ext cx="990600" cy="825500"/>
        </p:xfrm>
        <a:graphic>
          <a:graphicData uri="http://schemas.openxmlformats.org/presentationml/2006/ole">
            <p:oleObj spid="_x0000_s1082" name="Fotografía de Photo Editor" r:id="rId16" imgW="4285714" imgH="4285714" progId="MSPhotoEd.3">
              <p:embed/>
            </p:oleObj>
          </a:graphicData>
        </a:graphic>
      </p:graphicFrame>
      <p:sp>
        <p:nvSpPr>
          <p:cNvPr id="1083" name="Text Box 59"/>
          <p:cNvSpPr txBox="1">
            <a:spLocks noChangeArrowheads="1"/>
          </p:cNvSpPr>
          <p:nvPr/>
        </p:nvSpPr>
        <p:spPr bwMode="auto">
          <a:xfrm>
            <a:off x="5257800" y="6324600"/>
            <a:ext cx="3886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>
                <a:solidFill>
                  <a:srgbClr val="FDF9AD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DCA"/>
                    </a:outerShdw>
                  </a:cont>
                  <a:cont type="tree" name="">
                    <a:effect ref="fillLine"/>
                    <a:outerShdw dist="38100" dir="2700000" algn="tl">
                      <a:srgbClr val="979567"/>
                    </a:outerShdw>
                  </a:cont>
                  <a:effect ref="fillLine"/>
                </a:effectDag>
              </a:rPr>
              <a:t>REMESAS DE INMIGRANTES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CC0000"/>
        </a:buClr>
        <a:buSzPct val="130000"/>
        <a:buFont typeface="Wingdings" pitchFamily="2" charset="2"/>
        <a:buChar char="ü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FF9900"/>
        </a:buClr>
        <a:buSzPct val="130000"/>
        <a:buFont typeface="Wingdings" pitchFamily="2" charset="2"/>
        <a:buChar char="û"/>
        <a:defRPr sz="2400">
          <a:solidFill>
            <a:schemeClr val="accent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13" Type="http://schemas.openxmlformats.org/officeDocument/2006/relationships/image" Target="../media/image20.png"/><Relationship Id="rId18" Type="http://schemas.openxmlformats.org/officeDocument/2006/relationships/image" Target="../media/image24.jpe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openxmlformats.org/officeDocument/2006/relationships/image" Target="../media/image19.jpe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hyperlink" Target="http://www.cajaespana.es/" TargetMode="External"/><Relationship Id="rId10" Type="http://schemas.openxmlformats.org/officeDocument/2006/relationships/image" Target="../media/image17.jpeg"/><Relationship Id="rId4" Type="http://schemas.openxmlformats.org/officeDocument/2006/relationships/hyperlink" Target="http://www.cajamadrid.es/CajaMadrid/Home/cruce/0,0,0,00.html" TargetMode="External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defrutos@ceca.e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4"/>
          </p:nvPr>
        </p:nvSpPr>
        <p:spPr>
          <a:ln/>
        </p:spPr>
        <p:txBody>
          <a:bodyPr/>
          <a:lstStyle/>
          <a:p>
            <a:fld id="{CAB8F7D6-E824-43C7-AEB5-72DD210BD61B}" type="slidenum">
              <a:rPr lang="es-ES_tradnl"/>
              <a:pPr/>
              <a:t>1</a:t>
            </a:fld>
            <a:endParaRPr lang="es-ES_tradnl"/>
          </a:p>
        </p:txBody>
      </p:sp>
      <p:sp>
        <p:nvSpPr>
          <p:cNvPr id="1496066" name="Rectangle 2"/>
          <p:cNvSpPr>
            <a:spLocks noChangeArrowheads="1"/>
          </p:cNvSpPr>
          <p:nvPr/>
        </p:nvSpPr>
        <p:spPr bwMode="auto">
          <a:xfrm>
            <a:off x="5461000" y="6480175"/>
            <a:ext cx="368300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r"/>
            <a:r>
              <a:rPr lang="en-GB" b="0">
                <a:solidFill>
                  <a:schemeClr val="accent1"/>
                </a:solidFill>
                <a:latin typeface="Arial" pitchFamily="34" charset="0"/>
              </a:rPr>
              <a:t>Madrid, 6 de junio de 2007</a:t>
            </a:r>
          </a:p>
        </p:txBody>
      </p:sp>
      <p:sp>
        <p:nvSpPr>
          <p:cNvPr id="1496067" name="Rectangle 3"/>
          <p:cNvSpPr>
            <a:spLocks noChangeArrowheads="1"/>
          </p:cNvSpPr>
          <p:nvPr/>
        </p:nvSpPr>
        <p:spPr bwMode="auto">
          <a:xfrm>
            <a:off x="0" y="1371600"/>
            <a:ext cx="9144000" cy="2540000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96068" name="Text Box 4"/>
          <p:cNvSpPr txBox="1">
            <a:spLocks noChangeArrowheads="1"/>
          </p:cNvSpPr>
          <p:nvPr/>
        </p:nvSpPr>
        <p:spPr bwMode="auto">
          <a:xfrm>
            <a:off x="423863" y="1600200"/>
            <a:ext cx="8296275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s-ES" sz="2800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Remesas y Acceso a Servicios Financieros:</a:t>
            </a:r>
          </a:p>
          <a:p>
            <a:pPr eaLnBrk="1" hangingPunct="1">
              <a:spcBef>
                <a:spcPct val="50000"/>
              </a:spcBef>
            </a:pPr>
            <a:r>
              <a:rPr lang="es-ES" sz="2800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Mejores Prácticas Iberoamericanas</a:t>
            </a:r>
          </a:p>
          <a:p>
            <a:pPr eaLnBrk="1" hangingPunct="1">
              <a:spcBef>
                <a:spcPct val="50000"/>
              </a:spcBef>
            </a:pPr>
            <a:r>
              <a:rPr lang="es-ES" sz="2400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“Remesas y Bancarización en España”</a:t>
            </a:r>
          </a:p>
        </p:txBody>
      </p:sp>
      <p:sp>
        <p:nvSpPr>
          <p:cNvPr id="1496073" name="Text Box 9"/>
          <p:cNvSpPr txBox="1">
            <a:spLocks noChangeArrowheads="1"/>
          </p:cNvSpPr>
          <p:nvPr/>
        </p:nvSpPr>
        <p:spPr bwMode="auto">
          <a:xfrm>
            <a:off x="5029200" y="4648200"/>
            <a:ext cx="3657600" cy="110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s-ES" sz="1800" i="1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s-ES" sz="1800" i="1">
                <a:solidFill>
                  <a:schemeClr val="accent1"/>
                </a:solidFill>
                <a:latin typeface="Arial" pitchFamily="34" charset="0"/>
              </a:rPr>
              <a:t>José Miguel de Frutos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s-ES" sz="1800" i="1">
                <a:solidFill>
                  <a:schemeClr val="accent1"/>
                </a:solidFill>
                <a:latin typeface="Arial" pitchFamily="34" charset="0"/>
              </a:rPr>
              <a:t>- CECA -</a:t>
            </a:r>
          </a:p>
        </p:txBody>
      </p:sp>
      <p:pic>
        <p:nvPicPr>
          <p:cNvPr id="1496084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35413"/>
            <a:ext cx="3505200" cy="292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6306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684213" y="762000"/>
            <a:ext cx="7848600" cy="457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_tradnl" sz="2000" b="1">
                <a:solidFill>
                  <a:srgbClr val="F1F55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Los cuatro pilares básicos de la integración </a:t>
            </a:r>
            <a:endParaRPr lang="es-ES" sz="2000">
              <a:solidFill>
                <a:srgbClr val="F1F55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506307" name="Rectangle 3"/>
          <p:cNvSpPr>
            <a:spLocks noChangeArrowheads="1"/>
          </p:cNvSpPr>
          <p:nvPr/>
        </p:nvSpPr>
        <p:spPr bwMode="auto">
          <a:xfrm>
            <a:off x="2138363" y="152400"/>
            <a:ext cx="4770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2000"/>
              <a:t>Remesas y Bancarización en España</a:t>
            </a:r>
            <a:endParaRPr lang="es-ES" sz="2000"/>
          </a:p>
        </p:txBody>
      </p:sp>
      <p:sp>
        <p:nvSpPr>
          <p:cNvPr id="1506347" name="Oval 43"/>
          <p:cNvSpPr>
            <a:spLocks noChangeArrowheads="1"/>
          </p:cNvSpPr>
          <p:nvPr/>
        </p:nvSpPr>
        <p:spPr bwMode="auto">
          <a:xfrm>
            <a:off x="685800" y="1981200"/>
            <a:ext cx="2133600" cy="990600"/>
          </a:xfrm>
          <a:prstGeom prst="ellipse">
            <a:avLst/>
          </a:prstGeom>
          <a:gradFill rotWithShape="0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s-ES"/>
              <a:t>TRABAJO DIGNO</a:t>
            </a:r>
          </a:p>
        </p:txBody>
      </p:sp>
      <p:sp>
        <p:nvSpPr>
          <p:cNvPr id="1506349" name="Oval 45"/>
          <p:cNvSpPr>
            <a:spLocks noChangeArrowheads="1"/>
          </p:cNvSpPr>
          <p:nvPr/>
        </p:nvSpPr>
        <p:spPr bwMode="auto">
          <a:xfrm>
            <a:off x="6248400" y="1981200"/>
            <a:ext cx="2133600" cy="990600"/>
          </a:xfrm>
          <a:prstGeom prst="ellipse">
            <a:avLst/>
          </a:prstGeom>
          <a:gradFill rotWithShape="0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s-ES"/>
              <a:t>SANIDAD</a:t>
            </a:r>
          </a:p>
        </p:txBody>
      </p:sp>
      <p:sp>
        <p:nvSpPr>
          <p:cNvPr id="1506350" name="Oval 46"/>
          <p:cNvSpPr>
            <a:spLocks noChangeArrowheads="1"/>
          </p:cNvSpPr>
          <p:nvPr/>
        </p:nvSpPr>
        <p:spPr bwMode="auto">
          <a:xfrm>
            <a:off x="685800" y="5410200"/>
            <a:ext cx="2133600" cy="990600"/>
          </a:xfrm>
          <a:prstGeom prst="ellipse">
            <a:avLst/>
          </a:prstGeom>
          <a:gradFill rotWithShape="0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s-ES"/>
              <a:t>VIVIENDA</a:t>
            </a:r>
          </a:p>
        </p:txBody>
      </p:sp>
      <p:sp>
        <p:nvSpPr>
          <p:cNvPr id="1506351" name="Oval 47"/>
          <p:cNvSpPr>
            <a:spLocks noChangeArrowheads="1"/>
          </p:cNvSpPr>
          <p:nvPr/>
        </p:nvSpPr>
        <p:spPr bwMode="auto">
          <a:xfrm>
            <a:off x="6324600" y="5410200"/>
            <a:ext cx="2133600" cy="990600"/>
          </a:xfrm>
          <a:prstGeom prst="ellipse">
            <a:avLst/>
          </a:prstGeom>
          <a:gradFill rotWithShape="0">
            <a:gsLst>
              <a:gs pos="0">
                <a:srgbClr val="CCFFFF">
                  <a:gamma/>
                  <a:shade val="46275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s-ES"/>
              <a:t>BANCARIZACIÓN</a:t>
            </a:r>
          </a:p>
        </p:txBody>
      </p:sp>
      <p:pic>
        <p:nvPicPr>
          <p:cNvPr id="1506352" name="Picture 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8288" y="2667000"/>
            <a:ext cx="3527425" cy="294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114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684213" y="762000"/>
            <a:ext cx="7848600" cy="457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_tradnl" sz="2000" b="1">
                <a:solidFill>
                  <a:srgbClr val="F1F55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Evolución de una idea. Los inicios del proyecto </a:t>
            </a:r>
            <a:endParaRPr lang="es-ES" sz="2000">
              <a:solidFill>
                <a:srgbClr val="F1F55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498115" name="Rectangle 3"/>
          <p:cNvSpPr>
            <a:spLocks noChangeArrowheads="1"/>
          </p:cNvSpPr>
          <p:nvPr/>
        </p:nvSpPr>
        <p:spPr bwMode="auto">
          <a:xfrm>
            <a:off x="2138363" y="152400"/>
            <a:ext cx="4770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2000"/>
              <a:t>Remesas y Bancarización en España</a:t>
            </a:r>
            <a:endParaRPr lang="es-ES" sz="2000"/>
          </a:p>
        </p:txBody>
      </p:sp>
      <p:sp>
        <p:nvSpPr>
          <p:cNvPr id="1498121" name="Rectangle 9"/>
          <p:cNvSpPr>
            <a:spLocks noChangeArrowheads="1"/>
          </p:cNvSpPr>
          <p:nvPr/>
        </p:nvSpPr>
        <p:spPr bwMode="auto">
          <a:xfrm>
            <a:off x="990600" y="1905000"/>
            <a:ext cx="7983538" cy="823913"/>
          </a:xfrm>
          <a:prstGeom prst="rect">
            <a:avLst/>
          </a:prstGeom>
          <a:gradFill rotWithShape="0">
            <a:gsLst>
              <a:gs pos="0">
                <a:srgbClr val="CCFFFF"/>
              </a:gs>
              <a:gs pos="100000">
                <a:srgbClr val="CCFFFF">
                  <a:gamma/>
                  <a:shade val="80000"/>
                  <a:invGamma/>
                </a:srgbClr>
              </a:gs>
            </a:gsLst>
            <a:lin ang="5400000" scaled="1"/>
          </a:gra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chemeClr val="tx2"/>
              </a:buClr>
              <a:buSzPct val="130000"/>
              <a:buFont typeface="Wingdings" pitchFamily="2" charset="2"/>
              <a:buNone/>
            </a:pPr>
            <a:r>
              <a:rPr lang="es-ES"/>
              <a:t>Estudio sobre “Las Remesas de Emigrantes entre España y Latinoamérica”, elaborado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  <a:buClr>
                <a:schemeClr val="tx2"/>
              </a:buClr>
              <a:buSzPct val="130000"/>
              <a:buFont typeface="Wingdings" pitchFamily="2" charset="2"/>
              <a:buNone/>
            </a:pPr>
            <a:r>
              <a:rPr lang="es-ES"/>
              <a:t>por CECA, El Monte, Caja Murcia y SADAI y patrocinado por el Ministerio de Economía 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buClr>
                <a:schemeClr val="tx2"/>
              </a:buClr>
              <a:buSzPct val="130000"/>
              <a:buFont typeface="Wingdings" pitchFamily="2" charset="2"/>
              <a:buNone/>
            </a:pPr>
            <a:r>
              <a:rPr lang="es-ES"/>
              <a:t>y el Fondo Multilateral de Inversiones del B.I.D.</a:t>
            </a:r>
          </a:p>
        </p:txBody>
      </p:sp>
      <p:grpSp>
        <p:nvGrpSpPr>
          <p:cNvPr id="1498124" name="Group 12"/>
          <p:cNvGrpSpPr>
            <a:grpSpLocks/>
          </p:cNvGrpSpPr>
          <p:nvPr/>
        </p:nvGrpSpPr>
        <p:grpSpPr bwMode="auto">
          <a:xfrm>
            <a:off x="0" y="3200400"/>
            <a:ext cx="914400" cy="1219200"/>
            <a:chOff x="720" y="2400"/>
            <a:chExt cx="1148" cy="1142"/>
          </a:xfrm>
        </p:grpSpPr>
        <p:sp>
          <p:nvSpPr>
            <p:cNvPr id="1498125" name="Freeform 13"/>
            <p:cNvSpPr>
              <a:spLocks/>
            </p:cNvSpPr>
            <p:nvPr/>
          </p:nvSpPr>
          <p:spPr bwMode="auto">
            <a:xfrm>
              <a:off x="720" y="2400"/>
              <a:ext cx="1148" cy="1142"/>
            </a:xfrm>
            <a:custGeom>
              <a:avLst/>
              <a:gdLst/>
              <a:ahLst/>
              <a:cxnLst>
                <a:cxn ang="0">
                  <a:pos x="1619" y="1198"/>
                </a:cxn>
                <a:cxn ang="0">
                  <a:pos x="2296" y="1005"/>
                </a:cxn>
                <a:cxn ang="0">
                  <a:pos x="1584" y="976"/>
                </a:cxn>
                <a:cxn ang="0">
                  <a:pos x="2096" y="491"/>
                </a:cxn>
                <a:cxn ang="0">
                  <a:pos x="1450" y="795"/>
                </a:cxn>
                <a:cxn ang="0">
                  <a:pos x="1679" y="128"/>
                </a:cxn>
                <a:cxn ang="0">
                  <a:pos x="1249" y="697"/>
                </a:cxn>
                <a:cxn ang="0">
                  <a:pos x="1143" y="0"/>
                </a:cxn>
                <a:cxn ang="0">
                  <a:pos x="1024" y="714"/>
                </a:cxn>
                <a:cxn ang="0">
                  <a:pos x="590" y="146"/>
                </a:cxn>
                <a:cxn ang="0">
                  <a:pos x="824" y="819"/>
                </a:cxn>
                <a:cxn ang="0">
                  <a:pos x="184" y="522"/>
                </a:cxn>
                <a:cxn ang="0">
                  <a:pos x="704" y="1009"/>
                </a:cxn>
                <a:cxn ang="0">
                  <a:pos x="0" y="1042"/>
                </a:cxn>
                <a:cxn ang="0">
                  <a:pos x="687" y="1232"/>
                </a:cxn>
                <a:cxn ang="0">
                  <a:pos x="78" y="1587"/>
                </a:cxn>
                <a:cxn ang="0">
                  <a:pos x="775" y="1439"/>
                </a:cxn>
                <a:cxn ang="0">
                  <a:pos x="400" y="2036"/>
                </a:cxn>
                <a:cxn ang="0">
                  <a:pos x="949" y="1581"/>
                </a:cxn>
                <a:cxn ang="0">
                  <a:pos x="893" y="2284"/>
                </a:cxn>
                <a:cxn ang="0">
                  <a:pos x="1169" y="1626"/>
                </a:cxn>
                <a:cxn ang="0">
                  <a:pos x="1443" y="2275"/>
                </a:cxn>
                <a:cxn ang="0">
                  <a:pos x="1384" y="1564"/>
                </a:cxn>
                <a:cxn ang="0">
                  <a:pos x="1929" y="2011"/>
                </a:cxn>
                <a:cxn ang="0">
                  <a:pos x="1546" y="1409"/>
                </a:cxn>
                <a:cxn ang="0">
                  <a:pos x="2236" y="1552"/>
                </a:cxn>
                <a:cxn ang="0">
                  <a:pos x="1619" y="1198"/>
                </a:cxn>
              </a:cxnLst>
              <a:rect l="0" t="0" r="r" b="b"/>
              <a:pathLst>
                <a:path w="2296" h="2284">
                  <a:moveTo>
                    <a:pt x="1619" y="1198"/>
                  </a:moveTo>
                  <a:lnTo>
                    <a:pt x="2296" y="1005"/>
                  </a:lnTo>
                  <a:lnTo>
                    <a:pt x="1584" y="976"/>
                  </a:lnTo>
                  <a:lnTo>
                    <a:pt x="2096" y="491"/>
                  </a:lnTo>
                  <a:lnTo>
                    <a:pt x="1450" y="795"/>
                  </a:lnTo>
                  <a:lnTo>
                    <a:pt x="1679" y="128"/>
                  </a:lnTo>
                  <a:lnTo>
                    <a:pt x="1249" y="697"/>
                  </a:lnTo>
                  <a:lnTo>
                    <a:pt x="1143" y="0"/>
                  </a:lnTo>
                  <a:lnTo>
                    <a:pt x="1024" y="714"/>
                  </a:lnTo>
                  <a:lnTo>
                    <a:pt x="590" y="146"/>
                  </a:lnTo>
                  <a:lnTo>
                    <a:pt x="824" y="819"/>
                  </a:lnTo>
                  <a:lnTo>
                    <a:pt x="184" y="522"/>
                  </a:lnTo>
                  <a:lnTo>
                    <a:pt x="704" y="1009"/>
                  </a:lnTo>
                  <a:lnTo>
                    <a:pt x="0" y="1042"/>
                  </a:lnTo>
                  <a:lnTo>
                    <a:pt x="687" y="1232"/>
                  </a:lnTo>
                  <a:lnTo>
                    <a:pt x="78" y="1587"/>
                  </a:lnTo>
                  <a:lnTo>
                    <a:pt x="775" y="1439"/>
                  </a:lnTo>
                  <a:lnTo>
                    <a:pt x="400" y="2036"/>
                  </a:lnTo>
                  <a:lnTo>
                    <a:pt x="949" y="1581"/>
                  </a:lnTo>
                  <a:lnTo>
                    <a:pt x="893" y="2284"/>
                  </a:lnTo>
                  <a:lnTo>
                    <a:pt x="1169" y="1626"/>
                  </a:lnTo>
                  <a:lnTo>
                    <a:pt x="1443" y="2275"/>
                  </a:lnTo>
                  <a:lnTo>
                    <a:pt x="1384" y="1564"/>
                  </a:lnTo>
                  <a:lnTo>
                    <a:pt x="1929" y="2011"/>
                  </a:lnTo>
                  <a:lnTo>
                    <a:pt x="1546" y="1409"/>
                  </a:lnTo>
                  <a:lnTo>
                    <a:pt x="2236" y="1552"/>
                  </a:lnTo>
                  <a:lnTo>
                    <a:pt x="1619" y="1198"/>
                  </a:lnTo>
                  <a:close/>
                </a:path>
              </a:pathLst>
            </a:custGeom>
            <a:solidFill>
              <a:srgbClr val="FFD8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8126" name="Freeform 14"/>
            <p:cNvSpPr>
              <a:spLocks/>
            </p:cNvSpPr>
            <p:nvPr/>
          </p:nvSpPr>
          <p:spPr bwMode="auto">
            <a:xfrm>
              <a:off x="1287" y="2970"/>
              <a:ext cx="17" cy="17"/>
            </a:xfrm>
            <a:custGeom>
              <a:avLst/>
              <a:gdLst/>
              <a:ahLst/>
              <a:cxnLst>
                <a:cxn ang="0">
                  <a:pos x="17" y="33"/>
                </a:cxn>
                <a:cxn ang="0">
                  <a:pos x="14" y="24"/>
                </a:cxn>
                <a:cxn ang="0">
                  <a:pos x="9" y="31"/>
                </a:cxn>
                <a:cxn ang="0">
                  <a:pos x="10" y="23"/>
                </a:cxn>
                <a:cxn ang="0">
                  <a:pos x="2" y="26"/>
                </a:cxn>
                <a:cxn ang="0">
                  <a:pos x="8" y="19"/>
                </a:cxn>
                <a:cxn ang="0">
                  <a:pos x="0" y="19"/>
                </a:cxn>
                <a:cxn ang="0">
                  <a:pos x="8" y="15"/>
                </a:cxn>
                <a:cxn ang="0">
                  <a:pos x="0" y="11"/>
                </a:cxn>
                <a:cxn ang="0">
                  <a:pos x="9" y="11"/>
                </a:cxn>
                <a:cxn ang="0">
                  <a:pos x="4" y="4"/>
                </a:cxn>
                <a:cxn ang="0">
                  <a:pos x="12" y="9"/>
                </a:cxn>
                <a:cxn ang="0">
                  <a:pos x="11" y="0"/>
                </a:cxn>
                <a:cxn ang="0">
                  <a:pos x="16" y="8"/>
                </a:cxn>
                <a:cxn ang="0">
                  <a:pos x="19" y="0"/>
                </a:cxn>
                <a:cxn ang="0">
                  <a:pos x="19" y="9"/>
                </a:cxn>
                <a:cxn ang="0">
                  <a:pos x="26" y="3"/>
                </a:cxn>
                <a:cxn ang="0">
                  <a:pos x="23" y="11"/>
                </a:cxn>
                <a:cxn ang="0">
                  <a:pos x="32" y="9"/>
                </a:cxn>
                <a:cxn ang="0">
                  <a:pos x="24" y="15"/>
                </a:cxn>
                <a:cxn ang="0">
                  <a:pos x="33" y="17"/>
                </a:cxn>
                <a:cxn ang="0">
                  <a:pos x="24" y="19"/>
                </a:cxn>
                <a:cxn ang="0">
                  <a:pos x="30" y="25"/>
                </a:cxn>
                <a:cxn ang="0">
                  <a:pos x="22" y="22"/>
                </a:cxn>
                <a:cxn ang="0">
                  <a:pos x="24" y="31"/>
                </a:cxn>
                <a:cxn ang="0">
                  <a:pos x="18" y="24"/>
                </a:cxn>
                <a:cxn ang="0">
                  <a:pos x="17" y="33"/>
                </a:cxn>
              </a:cxnLst>
              <a:rect l="0" t="0" r="r" b="b"/>
              <a:pathLst>
                <a:path w="33" h="33">
                  <a:moveTo>
                    <a:pt x="17" y="33"/>
                  </a:moveTo>
                  <a:lnTo>
                    <a:pt x="14" y="24"/>
                  </a:lnTo>
                  <a:lnTo>
                    <a:pt x="9" y="31"/>
                  </a:lnTo>
                  <a:lnTo>
                    <a:pt x="10" y="23"/>
                  </a:lnTo>
                  <a:lnTo>
                    <a:pt x="2" y="26"/>
                  </a:lnTo>
                  <a:lnTo>
                    <a:pt x="8" y="19"/>
                  </a:lnTo>
                  <a:lnTo>
                    <a:pt x="0" y="19"/>
                  </a:lnTo>
                  <a:lnTo>
                    <a:pt x="8" y="15"/>
                  </a:lnTo>
                  <a:lnTo>
                    <a:pt x="0" y="11"/>
                  </a:lnTo>
                  <a:lnTo>
                    <a:pt x="9" y="11"/>
                  </a:lnTo>
                  <a:lnTo>
                    <a:pt x="4" y="4"/>
                  </a:lnTo>
                  <a:lnTo>
                    <a:pt x="12" y="9"/>
                  </a:lnTo>
                  <a:lnTo>
                    <a:pt x="11" y="0"/>
                  </a:lnTo>
                  <a:lnTo>
                    <a:pt x="16" y="8"/>
                  </a:lnTo>
                  <a:lnTo>
                    <a:pt x="19" y="0"/>
                  </a:lnTo>
                  <a:lnTo>
                    <a:pt x="19" y="9"/>
                  </a:lnTo>
                  <a:lnTo>
                    <a:pt x="26" y="3"/>
                  </a:lnTo>
                  <a:lnTo>
                    <a:pt x="23" y="11"/>
                  </a:lnTo>
                  <a:lnTo>
                    <a:pt x="32" y="9"/>
                  </a:lnTo>
                  <a:lnTo>
                    <a:pt x="24" y="15"/>
                  </a:lnTo>
                  <a:lnTo>
                    <a:pt x="33" y="17"/>
                  </a:lnTo>
                  <a:lnTo>
                    <a:pt x="24" y="19"/>
                  </a:lnTo>
                  <a:lnTo>
                    <a:pt x="30" y="25"/>
                  </a:lnTo>
                  <a:lnTo>
                    <a:pt x="22" y="22"/>
                  </a:lnTo>
                  <a:lnTo>
                    <a:pt x="24" y="31"/>
                  </a:lnTo>
                  <a:lnTo>
                    <a:pt x="18" y="24"/>
                  </a:lnTo>
                  <a:lnTo>
                    <a:pt x="17" y="33"/>
                  </a:lnTo>
                  <a:close/>
                </a:path>
              </a:pathLst>
            </a:custGeom>
            <a:solidFill>
              <a:srgbClr val="BA7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8127" name="Freeform 15"/>
            <p:cNvSpPr>
              <a:spLocks/>
            </p:cNvSpPr>
            <p:nvPr/>
          </p:nvSpPr>
          <p:spPr bwMode="auto">
            <a:xfrm>
              <a:off x="1097" y="2666"/>
              <a:ext cx="371" cy="627"/>
            </a:xfrm>
            <a:custGeom>
              <a:avLst/>
              <a:gdLst/>
              <a:ahLst/>
              <a:cxnLst>
                <a:cxn ang="0">
                  <a:pos x="741" y="1195"/>
                </a:cxn>
                <a:cxn ang="0">
                  <a:pos x="735" y="250"/>
                </a:cxn>
                <a:cxn ang="0">
                  <a:pos x="403" y="141"/>
                </a:cxn>
                <a:cxn ang="0">
                  <a:pos x="398" y="142"/>
                </a:cxn>
                <a:cxn ang="0">
                  <a:pos x="397" y="135"/>
                </a:cxn>
                <a:cxn ang="0">
                  <a:pos x="396" y="127"/>
                </a:cxn>
                <a:cxn ang="0">
                  <a:pos x="394" y="118"/>
                </a:cxn>
                <a:cxn ang="0">
                  <a:pos x="391" y="110"/>
                </a:cxn>
                <a:cxn ang="0">
                  <a:pos x="387" y="97"/>
                </a:cxn>
                <a:cxn ang="0">
                  <a:pos x="382" y="87"/>
                </a:cxn>
                <a:cxn ang="0">
                  <a:pos x="375" y="76"/>
                </a:cxn>
                <a:cxn ang="0">
                  <a:pos x="367" y="65"/>
                </a:cxn>
                <a:cxn ang="0">
                  <a:pos x="362" y="53"/>
                </a:cxn>
                <a:cxn ang="0">
                  <a:pos x="364" y="40"/>
                </a:cxn>
                <a:cxn ang="0">
                  <a:pos x="369" y="29"/>
                </a:cxn>
                <a:cxn ang="0">
                  <a:pos x="381" y="23"/>
                </a:cxn>
                <a:cxn ang="0">
                  <a:pos x="391" y="26"/>
                </a:cxn>
                <a:cxn ang="0">
                  <a:pos x="395" y="34"/>
                </a:cxn>
                <a:cxn ang="0">
                  <a:pos x="395" y="42"/>
                </a:cxn>
                <a:cxn ang="0">
                  <a:pos x="394" y="45"/>
                </a:cxn>
                <a:cxn ang="0">
                  <a:pos x="400" y="66"/>
                </a:cxn>
                <a:cxn ang="0">
                  <a:pos x="403" y="65"/>
                </a:cxn>
                <a:cxn ang="0">
                  <a:pos x="407" y="63"/>
                </a:cxn>
                <a:cxn ang="0">
                  <a:pos x="413" y="59"/>
                </a:cxn>
                <a:cxn ang="0">
                  <a:pos x="419" y="53"/>
                </a:cxn>
                <a:cxn ang="0">
                  <a:pos x="425" y="46"/>
                </a:cxn>
                <a:cxn ang="0">
                  <a:pos x="427" y="37"/>
                </a:cxn>
                <a:cxn ang="0">
                  <a:pos x="426" y="26"/>
                </a:cxn>
                <a:cxn ang="0">
                  <a:pos x="420" y="13"/>
                </a:cxn>
                <a:cxn ang="0">
                  <a:pos x="414" y="7"/>
                </a:cxn>
                <a:cxn ang="0">
                  <a:pos x="407" y="4"/>
                </a:cxn>
                <a:cxn ang="0">
                  <a:pos x="397" y="2"/>
                </a:cxn>
                <a:cxn ang="0">
                  <a:pos x="387" y="0"/>
                </a:cxn>
                <a:cxn ang="0">
                  <a:pos x="375" y="2"/>
                </a:cxn>
                <a:cxn ang="0">
                  <a:pos x="364" y="4"/>
                </a:cxn>
                <a:cxn ang="0">
                  <a:pos x="353" y="7"/>
                </a:cxn>
                <a:cxn ang="0">
                  <a:pos x="344" y="13"/>
                </a:cxn>
                <a:cxn ang="0">
                  <a:pos x="331" y="32"/>
                </a:cxn>
                <a:cxn ang="0">
                  <a:pos x="328" y="55"/>
                </a:cxn>
                <a:cxn ang="0">
                  <a:pos x="334" y="81"/>
                </a:cxn>
                <a:cxn ang="0">
                  <a:pos x="350" y="104"/>
                </a:cxn>
                <a:cxn ang="0">
                  <a:pos x="360" y="117"/>
                </a:cxn>
                <a:cxn ang="0">
                  <a:pos x="366" y="131"/>
                </a:cxn>
                <a:cxn ang="0">
                  <a:pos x="368" y="143"/>
                </a:cxn>
                <a:cxn ang="0">
                  <a:pos x="369" y="151"/>
                </a:cxn>
                <a:cxn ang="0">
                  <a:pos x="341" y="133"/>
                </a:cxn>
                <a:cxn ang="0">
                  <a:pos x="0" y="242"/>
                </a:cxn>
                <a:cxn ang="0">
                  <a:pos x="70" y="1208"/>
                </a:cxn>
                <a:cxn ang="0">
                  <a:pos x="83" y="1203"/>
                </a:cxn>
                <a:cxn ang="0">
                  <a:pos x="403" y="1254"/>
                </a:cxn>
                <a:cxn ang="0">
                  <a:pos x="727" y="1192"/>
                </a:cxn>
                <a:cxn ang="0">
                  <a:pos x="717" y="1190"/>
                </a:cxn>
                <a:cxn ang="0">
                  <a:pos x="741" y="1195"/>
                </a:cxn>
              </a:cxnLst>
              <a:rect l="0" t="0" r="r" b="b"/>
              <a:pathLst>
                <a:path w="741" h="1254">
                  <a:moveTo>
                    <a:pt x="741" y="1195"/>
                  </a:moveTo>
                  <a:lnTo>
                    <a:pt x="735" y="250"/>
                  </a:lnTo>
                  <a:lnTo>
                    <a:pt x="403" y="141"/>
                  </a:lnTo>
                  <a:lnTo>
                    <a:pt x="398" y="142"/>
                  </a:lnTo>
                  <a:lnTo>
                    <a:pt x="397" y="135"/>
                  </a:lnTo>
                  <a:lnTo>
                    <a:pt x="396" y="127"/>
                  </a:lnTo>
                  <a:lnTo>
                    <a:pt x="394" y="118"/>
                  </a:lnTo>
                  <a:lnTo>
                    <a:pt x="391" y="110"/>
                  </a:lnTo>
                  <a:lnTo>
                    <a:pt x="387" y="97"/>
                  </a:lnTo>
                  <a:lnTo>
                    <a:pt x="382" y="87"/>
                  </a:lnTo>
                  <a:lnTo>
                    <a:pt x="375" y="76"/>
                  </a:lnTo>
                  <a:lnTo>
                    <a:pt x="367" y="65"/>
                  </a:lnTo>
                  <a:lnTo>
                    <a:pt x="362" y="53"/>
                  </a:lnTo>
                  <a:lnTo>
                    <a:pt x="364" y="40"/>
                  </a:lnTo>
                  <a:lnTo>
                    <a:pt x="369" y="29"/>
                  </a:lnTo>
                  <a:lnTo>
                    <a:pt x="381" y="23"/>
                  </a:lnTo>
                  <a:lnTo>
                    <a:pt x="391" y="26"/>
                  </a:lnTo>
                  <a:lnTo>
                    <a:pt x="395" y="34"/>
                  </a:lnTo>
                  <a:lnTo>
                    <a:pt x="395" y="42"/>
                  </a:lnTo>
                  <a:lnTo>
                    <a:pt x="394" y="45"/>
                  </a:lnTo>
                  <a:lnTo>
                    <a:pt x="400" y="66"/>
                  </a:lnTo>
                  <a:lnTo>
                    <a:pt x="403" y="65"/>
                  </a:lnTo>
                  <a:lnTo>
                    <a:pt x="407" y="63"/>
                  </a:lnTo>
                  <a:lnTo>
                    <a:pt x="413" y="59"/>
                  </a:lnTo>
                  <a:lnTo>
                    <a:pt x="419" y="53"/>
                  </a:lnTo>
                  <a:lnTo>
                    <a:pt x="425" y="46"/>
                  </a:lnTo>
                  <a:lnTo>
                    <a:pt x="427" y="37"/>
                  </a:lnTo>
                  <a:lnTo>
                    <a:pt x="426" y="26"/>
                  </a:lnTo>
                  <a:lnTo>
                    <a:pt x="420" y="13"/>
                  </a:lnTo>
                  <a:lnTo>
                    <a:pt x="414" y="7"/>
                  </a:lnTo>
                  <a:lnTo>
                    <a:pt x="407" y="4"/>
                  </a:lnTo>
                  <a:lnTo>
                    <a:pt x="397" y="2"/>
                  </a:lnTo>
                  <a:lnTo>
                    <a:pt x="387" y="0"/>
                  </a:lnTo>
                  <a:lnTo>
                    <a:pt x="375" y="2"/>
                  </a:lnTo>
                  <a:lnTo>
                    <a:pt x="364" y="4"/>
                  </a:lnTo>
                  <a:lnTo>
                    <a:pt x="353" y="7"/>
                  </a:lnTo>
                  <a:lnTo>
                    <a:pt x="344" y="13"/>
                  </a:lnTo>
                  <a:lnTo>
                    <a:pt x="331" y="32"/>
                  </a:lnTo>
                  <a:lnTo>
                    <a:pt x="328" y="55"/>
                  </a:lnTo>
                  <a:lnTo>
                    <a:pt x="334" y="81"/>
                  </a:lnTo>
                  <a:lnTo>
                    <a:pt x="350" y="104"/>
                  </a:lnTo>
                  <a:lnTo>
                    <a:pt x="360" y="117"/>
                  </a:lnTo>
                  <a:lnTo>
                    <a:pt x="366" y="131"/>
                  </a:lnTo>
                  <a:lnTo>
                    <a:pt x="368" y="143"/>
                  </a:lnTo>
                  <a:lnTo>
                    <a:pt x="369" y="151"/>
                  </a:lnTo>
                  <a:lnTo>
                    <a:pt x="341" y="133"/>
                  </a:lnTo>
                  <a:lnTo>
                    <a:pt x="0" y="242"/>
                  </a:lnTo>
                  <a:lnTo>
                    <a:pt x="70" y="1208"/>
                  </a:lnTo>
                  <a:lnTo>
                    <a:pt x="83" y="1203"/>
                  </a:lnTo>
                  <a:lnTo>
                    <a:pt x="403" y="1254"/>
                  </a:lnTo>
                  <a:lnTo>
                    <a:pt x="727" y="1192"/>
                  </a:lnTo>
                  <a:lnTo>
                    <a:pt x="717" y="1190"/>
                  </a:lnTo>
                  <a:lnTo>
                    <a:pt x="741" y="11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8128" name="Freeform 16"/>
            <p:cNvSpPr>
              <a:spLocks/>
            </p:cNvSpPr>
            <p:nvPr/>
          </p:nvSpPr>
          <p:spPr bwMode="auto">
            <a:xfrm>
              <a:off x="1102" y="2741"/>
              <a:ext cx="177" cy="516"/>
            </a:xfrm>
            <a:custGeom>
              <a:avLst/>
              <a:gdLst/>
              <a:ahLst/>
              <a:cxnLst>
                <a:cxn ang="0">
                  <a:pos x="0" y="103"/>
                </a:cxn>
                <a:cxn ang="0">
                  <a:pos x="326" y="0"/>
                </a:cxn>
                <a:cxn ang="0">
                  <a:pos x="354" y="952"/>
                </a:cxn>
                <a:cxn ang="0">
                  <a:pos x="74" y="1033"/>
                </a:cxn>
                <a:cxn ang="0">
                  <a:pos x="0" y="103"/>
                </a:cxn>
              </a:cxnLst>
              <a:rect l="0" t="0" r="r" b="b"/>
              <a:pathLst>
                <a:path w="354" h="1033">
                  <a:moveTo>
                    <a:pt x="0" y="103"/>
                  </a:moveTo>
                  <a:lnTo>
                    <a:pt x="326" y="0"/>
                  </a:lnTo>
                  <a:lnTo>
                    <a:pt x="354" y="952"/>
                  </a:lnTo>
                  <a:lnTo>
                    <a:pt x="74" y="1033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0087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8129" name="Freeform 17"/>
            <p:cNvSpPr>
              <a:spLocks/>
            </p:cNvSpPr>
            <p:nvPr/>
          </p:nvSpPr>
          <p:spPr bwMode="auto">
            <a:xfrm>
              <a:off x="1068" y="3053"/>
              <a:ext cx="174" cy="167"/>
            </a:xfrm>
            <a:custGeom>
              <a:avLst/>
              <a:gdLst/>
              <a:ahLst/>
              <a:cxnLst>
                <a:cxn ang="0">
                  <a:pos x="332" y="223"/>
                </a:cxn>
                <a:cxn ang="0">
                  <a:pos x="348" y="216"/>
                </a:cxn>
                <a:cxn ang="0">
                  <a:pos x="334" y="179"/>
                </a:cxn>
                <a:cxn ang="0">
                  <a:pos x="335" y="170"/>
                </a:cxn>
                <a:cxn ang="0">
                  <a:pos x="336" y="160"/>
                </a:cxn>
                <a:cxn ang="0">
                  <a:pos x="337" y="151"/>
                </a:cxn>
                <a:cxn ang="0">
                  <a:pos x="337" y="141"/>
                </a:cxn>
                <a:cxn ang="0">
                  <a:pos x="335" y="117"/>
                </a:cxn>
                <a:cxn ang="0">
                  <a:pos x="330" y="94"/>
                </a:cxn>
                <a:cxn ang="0">
                  <a:pos x="322" y="73"/>
                </a:cxn>
                <a:cxn ang="0">
                  <a:pos x="312" y="56"/>
                </a:cxn>
                <a:cxn ang="0">
                  <a:pos x="299" y="41"/>
                </a:cxn>
                <a:cxn ang="0">
                  <a:pos x="284" y="31"/>
                </a:cxn>
                <a:cxn ang="0">
                  <a:pos x="267" y="25"/>
                </a:cxn>
                <a:cxn ang="0">
                  <a:pos x="250" y="24"/>
                </a:cxn>
                <a:cxn ang="0">
                  <a:pos x="87" y="0"/>
                </a:cxn>
                <a:cxn ang="0">
                  <a:pos x="70" y="3"/>
                </a:cxn>
                <a:cxn ang="0">
                  <a:pos x="53" y="11"/>
                </a:cxn>
                <a:cxn ang="0">
                  <a:pos x="38" y="24"/>
                </a:cxn>
                <a:cxn ang="0">
                  <a:pos x="25" y="40"/>
                </a:cxn>
                <a:cxn ang="0">
                  <a:pos x="15" y="58"/>
                </a:cxn>
                <a:cxn ang="0">
                  <a:pos x="7" y="80"/>
                </a:cxn>
                <a:cxn ang="0">
                  <a:pos x="2" y="103"/>
                </a:cxn>
                <a:cxn ang="0">
                  <a:pos x="0" y="129"/>
                </a:cxn>
                <a:cxn ang="0">
                  <a:pos x="2" y="153"/>
                </a:cxn>
                <a:cxn ang="0">
                  <a:pos x="7" y="176"/>
                </a:cxn>
                <a:cxn ang="0">
                  <a:pos x="15" y="197"/>
                </a:cxn>
                <a:cxn ang="0">
                  <a:pos x="25" y="214"/>
                </a:cxn>
                <a:cxn ang="0">
                  <a:pos x="38" y="228"/>
                </a:cxn>
                <a:cxn ang="0">
                  <a:pos x="53" y="238"/>
                </a:cxn>
                <a:cxn ang="0">
                  <a:pos x="70" y="244"/>
                </a:cxn>
                <a:cxn ang="0">
                  <a:pos x="87" y="245"/>
                </a:cxn>
                <a:cxn ang="0">
                  <a:pos x="219" y="266"/>
                </a:cxn>
                <a:cxn ang="0">
                  <a:pos x="242" y="311"/>
                </a:cxn>
                <a:cxn ang="0">
                  <a:pos x="246" y="291"/>
                </a:cxn>
                <a:cxn ang="0">
                  <a:pos x="277" y="334"/>
                </a:cxn>
                <a:cxn ang="0">
                  <a:pos x="275" y="298"/>
                </a:cxn>
                <a:cxn ang="0">
                  <a:pos x="305" y="332"/>
                </a:cxn>
                <a:cxn ang="0">
                  <a:pos x="303" y="280"/>
                </a:cxn>
                <a:cxn ang="0">
                  <a:pos x="332" y="305"/>
                </a:cxn>
                <a:cxn ang="0">
                  <a:pos x="317" y="249"/>
                </a:cxn>
                <a:cxn ang="0">
                  <a:pos x="347" y="260"/>
                </a:cxn>
                <a:cxn ang="0">
                  <a:pos x="332" y="223"/>
                </a:cxn>
              </a:cxnLst>
              <a:rect l="0" t="0" r="r" b="b"/>
              <a:pathLst>
                <a:path w="348" h="334">
                  <a:moveTo>
                    <a:pt x="332" y="223"/>
                  </a:moveTo>
                  <a:lnTo>
                    <a:pt x="348" y="216"/>
                  </a:lnTo>
                  <a:lnTo>
                    <a:pt x="334" y="179"/>
                  </a:lnTo>
                  <a:lnTo>
                    <a:pt x="335" y="170"/>
                  </a:lnTo>
                  <a:lnTo>
                    <a:pt x="336" y="160"/>
                  </a:lnTo>
                  <a:lnTo>
                    <a:pt x="337" y="151"/>
                  </a:lnTo>
                  <a:lnTo>
                    <a:pt x="337" y="141"/>
                  </a:lnTo>
                  <a:lnTo>
                    <a:pt x="335" y="117"/>
                  </a:lnTo>
                  <a:lnTo>
                    <a:pt x="330" y="94"/>
                  </a:lnTo>
                  <a:lnTo>
                    <a:pt x="322" y="73"/>
                  </a:lnTo>
                  <a:lnTo>
                    <a:pt x="312" y="56"/>
                  </a:lnTo>
                  <a:lnTo>
                    <a:pt x="299" y="41"/>
                  </a:lnTo>
                  <a:lnTo>
                    <a:pt x="284" y="31"/>
                  </a:lnTo>
                  <a:lnTo>
                    <a:pt x="267" y="25"/>
                  </a:lnTo>
                  <a:lnTo>
                    <a:pt x="250" y="24"/>
                  </a:lnTo>
                  <a:lnTo>
                    <a:pt x="87" y="0"/>
                  </a:lnTo>
                  <a:lnTo>
                    <a:pt x="70" y="3"/>
                  </a:lnTo>
                  <a:lnTo>
                    <a:pt x="53" y="11"/>
                  </a:lnTo>
                  <a:lnTo>
                    <a:pt x="38" y="24"/>
                  </a:lnTo>
                  <a:lnTo>
                    <a:pt x="25" y="40"/>
                  </a:lnTo>
                  <a:lnTo>
                    <a:pt x="15" y="58"/>
                  </a:lnTo>
                  <a:lnTo>
                    <a:pt x="7" y="80"/>
                  </a:lnTo>
                  <a:lnTo>
                    <a:pt x="2" y="103"/>
                  </a:lnTo>
                  <a:lnTo>
                    <a:pt x="0" y="129"/>
                  </a:lnTo>
                  <a:lnTo>
                    <a:pt x="2" y="153"/>
                  </a:lnTo>
                  <a:lnTo>
                    <a:pt x="7" y="176"/>
                  </a:lnTo>
                  <a:lnTo>
                    <a:pt x="15" y="197"/>
                  </a:lnTo>
                  <a:lnTo>
                    <a:pt x="25" y="214"/>
                  </a:lnTo>
                  <a:lnTo>
                    <a:pt x="38" y="228"/>
                  </a:lnTo>
                  <a:lnTo>
                    <a:pt x="53" y="238"/>
                  </a:lnTo>
                  <a:lnTo>
                    <a:pt x="70" y="244"/>
                  </a:lnTo>
                  <a:lnTo>
                    <a:pt x="87" y="245"/>
                  </a:lnTo>
                  <a:lnTo>
                    <a:pt x="219" y="266"/>
                  </a:lnTo>
                  <a:lnTo>
                    <a:pt x="242" y="311"/>
                  </a:lnTo>
                  <a:lnTo>
                    <a:pt x="246" y="291"/>
                  </a:lnTo>
                  <a:lnTo>
                    <a:pt x="277" y="334"/>
                  </a:lnTo>
                  <a:lnTo>
                    <a:pt x="275" y="298"/>
                  </a:lnTo>
                  <a:lnTo>
                    <a:pt x="305" y="332"/>
                  </a:lnTo>
                  <a:lnTo>
                    <a:pt x="303" y="280"/>
                  </a:lnTo>
                  <a:lnTo>
                    <a:pt x="332" y="305"/>
                  </a:lnTo>
                  <a:lnTo>
                    <a:pt x="317" y="249"/>
                  </a:lnTo>
                  <a:lnTo>
                    <a:pt x="347" y="260"/>
                  </a:lnTo>
                  <a:lnTo>
                    <a:pt x="332" y="2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8130" name="Freeform 18"/>
            <p:cNvSpPr>
              <a:spLocks/>
            </p:cNvSpPr>
            <p:nvPr/>
          </p:nvSpPr>
          <p:spPr bwMode="auto">
            <a:xfrm>
              <a:off x="1035" y="2890"/>
              <a:ext cx="199" cy="185"/>
            </a:xfrm>
            <a:custGeom>
              <a:avLst/>
              <a:gdLst/>
              <a:ahLst/>
              <a:cxnLst>
                <a:cxn ang="0">
                  <a:pos x="382" y="253"/>
                </a:cxn>
                <a:cxn ang="0">
                  <a:pos x="400" y="245"/>
                </a:cxn>
                <a:cxn ang="0">
                  <a:pos x="385" y="216"/>
                </a:cxn>
                <a:cxn ang="0">
                  <a:pos x="386" y="209"/>
                </a:cxn>
                <a:cxn ang="0">
                  <a:pos x="387" y="202"/>
                </a:cxn>
                <a:cxn ang="0">
                  <a:pos x="388" y="195"/>
                </a:cxn>
                <a:cxn ang="0">
                  <a:pos x="388" y="187"/>
                </a:cxn>
                <a:cxn ang="0">
                  <a:pos x="386" y="165"/>
                </a:cxn>
                <a:cxn ang="0">
                  <a:pos x="380" y="145"/>
                </a:cxn>
                <a:cxn ang="0">
                  <a:pos x="371" y="125"/>
                </a:cxn>
                <a:cxn ang="0">
                  <a:pos x="359" y="108"/>
                </a:cxn>
                <a:cxn ang="0">
                  <a:pos x="344" y="93"/>
                </a:cxn>
                <a:cxn ang="0">
                  <a:pos x="327" y="81"/>
                </a:cxn>
                <a:cxn ang="0">
                  <a:pos x="309" y="72"/>
                </a:cxn>
                <a:cxn ang="0">
                  <a:pos x="288" y="68"/>
                </a:cxn>
                <a:cxn ang="0">
                  <a:pos x="104" y="0"/>
                </a:cxn>
                <a:cxn ang="0">
                  <a:pos x="84" y="0"/>
                </a:cxn>
                <a:cxn ang="0">
                  <a:pos x="65" y="5"/>
                </a:cxn>
                <a:cxn ang="0">
                  <a:pos x="47" y="18"/>
                </a:cxn>
                <a:cxn ang="0">
                  <a:pos x="32" y="36"/>
                </a:cxn>
                <a:cxn ang="0">
                  <a:pos x="20" y="59"/>
                </a:cxn>
                <a:cxn ang="0">
                  <a:pos x="9" y="87"/>
                </a:cxn>
                <a:cxn ang="0">
                  <a:pos x="3" y="118"/>
                </a:cxn>
                <a:cxn ang="0">
                  <a:pos x="0" y="152"/>
                </a:cxn>
                <a:cxn ang="0">
                  <a:pos x="1" y="185"/>
                </a:cxn>
                <a:cxn ang="0">
                  <a:pos x="7" y="216"/>
                </a:cxn>
                <a:cxn ang="0">
                  <a:pos x="15" y="244"/>
                </a:cxn>
                <a:cxn ang="0">
                  <a:pos x="27" y="267"/>
                </a:cxn>
                <a:cxn ang="0">
                  <a:pos x="41" y="285"/>
                </a:cxn>
                <a:cxn ang="0">
                  <a:pos x="59" y="298"/>
                </a:cxn>
                <a:cxn ang="0">
                  <a:pos x="77" y="306"/>
                </a:cxn>
                <a:cxn ang="0">
                  <a:pos x="98" y="306"/>
                </a:cxn>
                <a:cxn ang="0">
                  <a:pos x="251" y="313"/>
                </a:cxn>
                <a:cxn ang="0">
                  <a:pos x="251" y="314"/>
                </a:cxn>
                <a:cxn ang="0">
                  <a:pos x="279" y="357"/>
                </a:cxn>
                <a:cxn ang="0">
                  <a:pos x="283" y="336"/>
                </a:cxn>
                <a:cxn ang="0">
                  <a:pos x="319" y="369"/>
                </a:cxn>
                <a:cxn ang="0">
                  <a:pos x="316" y="335"/>
                </a:cxn>
                <a:cxn ang="0">
                  <a:pos x="351" y="358"/>
                </a:cxn>
                <a:cxn ang="0">
                  <a:pos x="348" y="310"/>
                </a:cxn>
                <a:cxn ang="0">
                  <a:pos x="381" y="326"/>
                </a:cxn>
                <a:cxn ang="0">
                  <a:pos x="365" y="278"/>
                </a:cxn>
                <a:cxn ang="0">
                  <a:pos x="399" y="283"/>
                </a:cxn>
                <a:cxn ang="0">
                  <a:pos x="382" y="253"/>
                </a:cxn>
              </a:cxnLst>
              <a:rect l="0" t="0" r="r" b="b"/>
              <a:pathLst>
                <a:path w="400" h="369">
                  <a:moveTo>
                    <a:pt x="382" y="253"/>
                  </a:moveTo>
                  <a:lnTo>
                    <a:pt x="400" y="245"/>
                  </a:lnTo>
                  <a:lnTo>
                    <a:pt x="385" y="216"/>
                  </a:lnTo>
                  <a:lnTo>
                    <a:pt x="386" y="209"/>
                  </a:lnTo>
                  <a:lnTo>
                    <a:pt x="387" y="202"/>
                  </a:lnTo>
                  <a:lnTo>
                    <a:pt x="388" y="195"/>
                  </a:lnTo>
                  <a:lnTo>
                    <a:pt x="388" y="187"/>
                  </a:lnTo>
                  <a:lnTo>
                    <a:pt x="386" y="165"/>
                  </a:lnTo>
                  <a:lnTo>
                    <a:pt x="380" y="145"/>
                  </a:lnTo>
                  <a:lnTo>
                    <a:pt x="371" y="125"/>
                  </a:lnTo>
                  <a:lnTo>
                    <a:pt x="359" y="108"/>
                  </a:lnTo>
                  <a:lnTo>
                    <a:pt x="344" y="93"/>
                  </a:lnTo>
                  <a:lnTo>
                    <a:pt x="327" y="81"/>
                  </a:lnTo>
                  <a:lnTo>
                    <a:pt x="309" y="72"/>
                  </a:lnTo>
                  <a:lnTo>
                    <a:pt x="288" y="68"/>
                  </a:lnTo>
                  <a:lnTo>
                    <a:pt x="104" y="0"/>
                  </a:lnTo>
                  <a:lnTo>
                    <a:pt x="84" y="0"/>
                  </a:lnTo>
                  <a:lnTo>
                    <a:pt x="65" y="5"/>
                  </a:lnTo>
                  <a:lnTo>
                    <a:pt x="47" y="18"/>
                  </a:lnTo>
                  <a:lnTo>
                    <a:pt x="32" y="36"/>
                  </a:lnTo>
                  <a:lnTo>
                    <a:pt x="20" y="59"/>
                  </a:lnTo>
                  <a:lnTo>
                    <a:pt x="9" y="87"/>
                  </a:lnTo>
                  <a:lnTo>
                    <a:pt x="3" y="118"/>
                  </a:lnTo>
                  <a:lnTo>
                    <a:pt x="0" y="152"/>
                  </a:lnTo>
                  <a:lnTo>
                    <a:pt x="1" y="185"/>
                  </a:lnTo>
                  <a:lnTo>
                    <a:pt x="7" y="216"/>
                  </a:lnTo>
                  <a:lnTo>
                    <a:pt x="15" y="244"/>
                  </a:lnTo>
                  <a:lnTo>
                    <a:pt x="27" y="267"/>
                  </a:lnTo>
                  <a:lnTo>
                    <a:pt x="41" y="285"/>
                  </a:lnTo>
                  <a:lnTo>
                    <a:pt x="59" y="298"/>
                  </a:lnTo>
                  <a:lnTo>
                    <a:pt x="77" y="306"/>
                  </a:lnTo>
                  <a:lnTo>
                    <a:pt x="98" y="306"/>
                  </a:lnTo>
                  <a:lnTo>
                    <a:pt x="251" y="313"/>
                  </a:lnTo>
                  <a:lnTo>
                    <a:pt x="251" y="314"/>
                  </a:lnTo>
                  <a:lnTo>
                    <a:pt x="279" y="357"/>
                  </a:lnTo>
                  <a:lnTo>
                    <a:pt x="283" y="336"/>
                  </a:lnTo>
                  <a:lnTo>
                    <a:pt x="319" y="369"/>
                  </a:lnTo>
                  <a:lnTo>
                    <a:pt x="316" y="335"/>
                  </a:lnTo>
                  <a:lnTo>
                    <a:pt x="351" y="358"/>
                  </a:lnTo>
                  <a:lnTo>
                    <a:pt x="348" y="310"/>
                  </a:lnTo>
                  <a:lnTo>
                    <a:pt x="381" y="326"/>
                  </a:lnTo>
                  <a:lnTo>
                    <a:pt x="365" y="278"/>
                  </a:lnTo>
                  <a:lnTo>
                    <a:pt x="399" y="283"/>
                  </a:lnTo>
                  <a:lnTo>
                    <a:pt x="382" y="2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8131" name="Freeform 19"/>
            <p:cNvSpPr>
              <a:spLocks/>
            </p:cNvSpPr>
            <p:nvPr/>
          </p:nvSpPr>
          <p:spPr bwMode="auto">
            <a:xfrm>
              <a:off x="1055" y="2744"/>
              <a:ext cx="181" cy="169"/>
            </a:xfrm>
            <a:custGeom>
              <a:avLst/>
              <a:gdLst/>
              <a:ahLst/>
              <a:cxnLst>
                <a:cxn ang="0">
                  <a:pos x="346" y="228"/>
                </a:cxn>
                <a:cxn ang="0">
                  <a:pos x="362" y="221"/>
                </a:cxn>
                <a:cxn ang="0">
                  <a:pos x="343" y="169"/>
                </a:cxn>
                <a:cxn ang="0">
                  <a:pos x="341" y="171"/>
                </a:cxn>
                <a:cxn ang="0">
                  <a:pos x="341" y="167"/>
                </a:cxn>
                <a:cxn ang="0">
                  <a:pos x="341" y="164"/>
                </a:cxn>
                <a:cxn ang="0">
                  <a:pos x="341" y="160"/>
                </a:cxn>
                <a:cxn ang="0">
                  <a:pos x="341" y="157"/>
                </a:cxn>
                <a:cxn ang="0">
                  <a:pos x="339" y="132"/>
                </a:cxn>
                <a:cxn ang="0">
                  <a:pos x="335" y="109"/>
                </a:cxn>
                <a:cxn ang="0">
                  <a:pos x="327" y="89"/>
                </a:cxn>
                <a:cxn ang="0">
                  <a:pos x="316" y="71"/>
                </a:cxn>
                <a:cxn ang="0">
                  <a:pos x="302" y="56"/>
                </a:cxn>
                <a:cxn ang="0">
                  <a:pos x="287" y="45"/>
                </a:cxn>
                <a:cxn ang="0">
                  <a:pos x="271" y="38"/>
                </a:cxn>
                <a:cxn ang="0">
                  <a:pos x="253" y="36"/>
                </a:cxn>
                <a:cxn ang="0">
                  <a:pos x="89" y="0"/>
                </a:cxn>
                <a:cxn ang="0">
                  <a:pos x="71" y="2"/>
                </a:cxn>
                <a:cxn ang="0">
                  <a:pos x="55" y="9"/>
                </a:cxn>
                <a:cxn ang="0">
                  <a:pos x="40" y="21"/>
                </a:cxn>
                <a:cxn ang="0">
                  <a:pos x="26" y="36"/>
                </a:cxn>
                <a:cxn ang="0">
                  <a:pos x="15" y="54"/>
                </a:cxn>
                <a:cxn ang="0">
                  <a:pos x="7" y="75"/>
                </a:cxn>
                <a:cxn ang="0">
                  <a:pos x="3" y="98"/>
                </a:cxn>
                <a:cxn ang="0">
                  <a:pos x="0" y="122"/>
                </a:cxn>
                <a:cxn ang="0">
                  <a:pos x="3" y="146"/>
                </a:cxn>
                <a:cxn ang="0">
                  <a:pos x="7" y="169"/>
                </a:cxn>
                <a:cxn ang="0">
                  <a:pos x="15" y="190"/>
                </a:cxn>
                <a:cxn ang="0">
                  <a:pos x="26" y="207"/>
                </a:cxn>
                <a:cxn ang="0">
                  <a:pos x="40" y="222"/>
                </a:cxn>
                <a:cxn ang="0">
                  <a:pos x="55" y="234"/>
                </a:cxn>
                <a:cxn ang="0">
                  <a:pos x="71" y="241"/>
                </a:cxn>
                <a:cxn ang="0">
                  <a:pos x="89" y="243"/>
                </a:cxn>
                <a:cxn ang="0">
                  <a:pos x="235" y="274"/>
                </a:cxn>
                <a:cxn ang="0">
                  <a:pos x="256" y="316"/>
                </a:cxn>
                <a:cxn ang="0">
                  <a:pos x="261" y="296"/>
                </a:cxn>
                <a:cxn ang="0">
                  <a:pos x="292" y="339"/>
                </a:cxn>
                <a:cxn ang="0">
                  <a:pos x="290" y="303"/>
                </a:cxn>
                <a:cxn ang="0">
                  <a:pos x="320" y="336"/>
                </a:cxn>
                <a:cxn ang="0">
                  <a:pos x="317" y="285"/>
                </a:cxn>
                <a:cxn ang="0">
                  <a:pos x="345" y="310"/>
                </a:cxn>
                <a:cxn ang="0">
                  <a:pos x="331" y="253"/>
                </a:cxn>
                <a:cxn ang="0">
                  <a:pos x="361" y="265"/>
                </a:cxn>
                <a:cxn ang="0">
                  <a:pos x="346" y="228"/>
                </a:cxn>
              </a:cxnLst>
              <a:rect l="0" t="0" r="r" b="b"/>
              <a:pathLst>
                <a:path w="362" h="339">
                  <a:moveTo>
                    <a:pt x="346" y="228"/>
                  </a:moveTo>
                  <a:lnTo>
                    <a:pt x="362" y="221"/>
                  </a:lnTo>
                  <a:lnTo>
                    <a:pt x="343" y="169"/>
                  </a:lnTo>
                  <a:lnTo>
                    <a:pt x="341" y="171"/>
                  </a:lnTo>
                  <a:lnTo>
                    <a:pt x="341" y="167"/>
                  </a:lnTo>
                  <a:lnTo>
                    <a:pt x="341" y="164"/>
                  </a:lnTo>
                  <a:lnTo>
                    <a:pt x="341" y="160"/>
                  </a:lnTo>
                  <a:lnTo>
                    <a:pt x="341" y="157"/>
                  </a:lnTo>
                  <a:lnTo>
                    <a:pt x="339" y="132"/>
                  </a:lnTo>
                  <a:lnTo>
                    <a:pt x="335" y="109"/>
                  </a:lnTo>
                  <a:lnTo>
                    <a:pt x="327" y="89"/>
                  </a:lnTo>
                  <a:lnTo>
                    <a:pt x="316" y="71"/>
                  </a:lnTo>
                  <a:lnTo>
                    <a:pt x="302" y="56"/>
                  </a:lnTo>
                  <a:lnTo>
                    <a:pt x="287" y="45"/>
                  </a:lnTo>
                  <a:lnTo>
                    <a:pt x="271" y="38"/>
                  </a:lnTo>
                  <a:lnTo>
                    <a:pt x="253" y="36"/>
                  </a:lnTo>
                  <a:lnTo>
                    <a:pt x="89" y="0"/>
                  </a:lnTo>
                  <a:lnTo>
                    <a:pt x="71" y="2"/>
                  </a:lnTo>
                  <a:lnTo>
                    <a:pt x="55" y="9"/>
                  </a:lnTo>
                  <a:lnTo>
                    <a:pt x="40" y="21"/>
                  </a:lnTo>
                  <a:lnTo>
                    <a:pt x="26" y="36"/>
                  </a:lnTo>
                  <a:lnTo>
                    <a:pt x="15" y="54"/>
                  </a:lnTo>
                  <a:lnTo>
                    <a:pt x="7" y="75"/>
                  </a:lnTo>
                  <a:lnTo>
                    <a:pt x="3" y="98"/>
                  </a:lnTo>
                  <a:lnTo>
                    <a:pt x="0" y="122"/>
                  </a:lnTo>
                  <a:lnTo>
                    <a:pt x="3" y="146"/>
                  </a:lnTo>
                  <a:lnTo>
                    <a:pt x="7" y="169"/>
                  </a:lnTo>
                  <a:lnTo>
                    <a:pt x="15" y="190"/>
                  </a:lnTo>
                  <a:lnTo>
                    <a:pt x="26" y="207"/>
                  </a:lnTo>
                  <a:lnTo>
                    <a:pt x="40" y="222"/>
                  </a:lnTo>
                  <a:lnTo>
                    <a:pt x="55" y="234"/>
                  </a:lnTo>
                  <a:lnTo>
                    <a:pt x="71" y="241"/>
                  </a:lnTo>
                  <a:lnTo>
                    <a:pt x="89" y="243"/>
                  </a:lnTo>
                  <a:lnTo>
                    <a:pt x="235" y="274"/>
                  </a:lnTo>
                  <a:lnTo>
                    <a:pt x="256" y="316"/>
                  </a:lnTo>
                  <a:lnTo>
                    <a:pt x="261" y="296"/>
                  </a:lnTo>
                  <a:lnTo>
                    <a:pt x="292" y="339"/>
                  </a:lnTo>
                  <a:lnTo>
                    <a:pt x="290" y="303"/>
                  </a:lnTo>
                  <a:lnTo>
                    <a:pt x="320" y="336"/>
                  </a:lnTo>
                  <a:lnTo>
                    <a:pt x="317" y="285"/>
                  </a:lnTo>
                  <a:lnTo>
                    <a:pt x="345" y="310"/>
                  </a:lnTo>
                  <a:lnTo>
                    <a:pt x="331" y="253"/>
                  </a:lnTo>
                  <a:lnTo>
                    <a:pt x="361" y="265"/>
                  </a:lnTo>
                  <a:lnTo>
                    <a:pt x="346" y="2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8132" name="Freeform 20"/>
            <p:cNvSpPr>
              <a:spLocks/>
            </p:cNvSpPr>
            <p:nvPr/>
          </p:nvSpPr>
          <p:spPr bwMode="auto">
            <a:xfrm>
              <a:off x="1300" y="2742"/>
              <a:ext cx="160" cy="512"/>
            </a:xfrm>
            <a:custGeom>
              <a:avLst/>
              <a:gdLst/>
              <a:ahLst/>
              <a:cxnLst>
                <a:cxn ang="0">
                  <a:pos x="23" y="938"/>
                </a:cxn>
                <a:cxn ang="0">
                  <a:pos x="319" y="1023"/>
                </a:cxn>
                <a:cxn ang="0">
                  <a:pos x="310" y="109"/>
                </a:cxn>
                <a:cxn ang="0">
                  <a:pos x="0" y="0"/>
                </a:cxn>
                <a:cxn ang="0">
                  <a:pos x="23" y="938"/>
                </a:cxn>
              </a:cxnLst>
              <a:rect l="0" t="0" r="r" b="b"/>
              <a:pathLst>
                <a:path w="319" h="1023">
                  <a:moveTo>
                    <a:pt x="23" y="938"/>
                  </a:moveTo>
                  <a:lnTo>
                    <a:pt x="319" y="1023"/>
                  </a:lnTo>
                  <a:lnTo>
                    <a:pt x="310" y="109"/>
                  </a:lnTo>
                  <a:lnTo>
                    <a:pt x="0" y="0"/>
                  </a:lnTo>
                  <a:lnTo>
                    <a:pt x="23" y="938"/>
                  </a:lnTo>
                  <a:close/>
                </a:path>
              </a:pathLst>
            </a:custGeom>
            <a:solidFill>
              <a:srgbClr val="0087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8133" name="Freeform 21"/>
            <p:cNvSpPr>
              <a:spLocks/>
            </p:cNvSpPr>
            <p:nvPr/>
          </p:nvSpPr>
          <p:spPr bwMode="auto">
            <a:xfrm>
              <a:off x="1076" y="2751"/>
              <a:ext cx="58" cy="103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47" y="2"/>
                </a:cxn>
                <a:cxn ang="0">
                  <a:pos x="36" y="8"/>
                </a:cxn>
                <a:cxn ang="0">
                  <a:pos x="26" y="17"/>
                </a:cxn>
                <a:cxn ang="0">
                  <a:pos x="17" y="30"/>
                </a:cxn>
                <a:cxn ang="0">
                  <a:pos x="10" y="45"/>
                </a:cxn>
                <a:cxn ang="0">
                  <a:pos x="5" y="62"/>
                </a:cxn>
                <a:cxn ang="0">
                  <a:pos x="1" y="82"/>
                </a:cxn>
                <a:cxn ang="0">
                  <a:pos x="0" y="103"/>
                </a:cxn>
                <a:cxn ang="0">
                  <a:pos x="1" y="123"/>
                </a:cxn>
                <a:cxn ang="0">
                  <a:pos x="5" y="143"/>
                </a:cxn>
                <a:cxn ang="0">
                  <a:pos x="10" y="160"/>
                </a:cxn>
                <a:cxn ang="0">
                  <a:pos x="17" y="175"/>
                </a:cxn>
                <a:cxn ang="0">
                  <a:pos x="26" y="188"/>
                </a:cxn>
                <a:cxn ang="0">
                  <a:pos x="36" y="197"/>
                </a:cxn>
                <a:cxn ang="0">
                  <a:pos x="47" y="203"/>
                </a:cxn>
                <a:cxn ang="0">
                  <a:pos x="59" y="205"/>
                </a:cxn>
                <a:cxn ang="0">
                  <a:pos x="70" y="203"/>
                </a:cxn>
                <a:cxn ang="0">
                  <a:pos x="82" y="197"/>
                </a:cxn>
                <a:cxn ang="0">
                  <a:pos x="91" y="188"/>
                </a:cxn>
                <a:cxn ang="0">
                  <a:pos x="100" y="175"/>
                </a:cxn>
                <a:cxn ang="0">
                  <a:pos x="107" y="160"/>
                </a:cxn>
                <a:cxn ang="0">
                  <a:pos x="112" y="143"/>
                </a:cxn>
                <a:cxn ang="0">
                  <a:pos x="115" y="123"/>
                </a:cxn>
                <a:cxn ang="0">
                  <a:pos x="116" y="103"/>
                </a:cxn>
                <a:cxn ang="0">
                  <a:pos x="115" y="82"/>
                </a:cxn>
                <a:cxn ang="0">
                  <a:pos x="112" y="62"/>
                </a:cxn>
                <a:cxn ang="0">
                  <a:pos x="107" y="45"/>
                </a:cxn>
                <a:cxn ang="0">
                  <a:pos x="100" y="30"/>
                </a:cxn>
                <a:cxn ang="0">
                  <a:pos x="91" y="17"/>
                </a:cxn>
                <a:cxn ang="0">
                  <a:pos x="82" y="8"/>
                </a:cxn>
                <a:cxn ang="0">
                  <a:pos x="70" y="2"/>
                </a:cxn>
                <a:cxn ang="0">
                  <a:pos x="59" y="0"/>
                </a:cxn>
              </a:cxnLst>
              <a:rect l="0" t="0" r="r" b="b"/>
              <a:pathLst>
                <a:path w="116" h="205">
                  <a:moveTo>
                    <a:pt x="59" y="0"/>
                  </a:moveTo>
                  <a:lnTo>
                    <a:pt x="47" y="2"/>
                  </a:lnTo>
                  <a:lnTo>
                    <a:pt x="36" y="8"/>
                  </a:lnTo>
                  <a:lnTo>
                    <a:pt x="26" y="17"/>
                  </a:lnTo>
                  <a:lnTo>
                    <a:pt x="17" y="30"/>
                  </a:lnTo>
                  <a:lnTo>
                    <a:pt x="10" y="45"/>
                  </a:lnTo>
                  <a:lnTo>
                    <a:pt x="5" y="62"/>
                  </a:lnTo>
                  <a:lnTo>
                    <a:pt x="1" y="82"/>
                  </a:lnTo>
                  <a:lnTo>
                    <a:pt x="0" y="103"/>
                  </a:lnTo>
                  <a:lnTo>
                    <a:pt x="1" y="123"/>
                  </a:lnTo>
                  <a:lnTo>
                    <a:pt x="5" y="143"/>
                  </a:lnTo>
                  <a:lnTo>
                    <a:pt x="10" y="160"/>
                  </a:lnTo>
                  <a:lnTo>
                    <a:pt x="17" y="175"/>
                  </a:lnTo>
                  <a:lnTo>
                    <a:pt x="26" y="188"/>
                  </a:lnTo>
                  <a:lnTo>
                    <a:pt x="36" y="197"/>
                  </a:lnTo>
                  <a:lnTo>
                    <a:pt x="47" y="203"/>
                  </a:lnTo>
                  <a:lnTo>
                    <a:pt x="59" y="205"/>
                  </a:lnTo>
                  <a:lnTo>
                    <a:pt x="70" y="203"/>
                  </a:lnTo>
                  <a:lnTo>
                    <a:pt x="82" y="197"/>
                  </a:lnTo>
                  <a:lnTo>
                    <a:pt x="91" y="188"/>
                  </a:lnTo>
                  <a:lnTo>
                    <a:pt x="100" y="175"/>
                  </a:lnTo>
                  <a:lnTo>
                    <a:pt x="107" y="160"/>
                  </a:lnTo>
                  <a:lnTo>
                    <a:pt x="112" y="143"/>
                  </a:lnTo>
                  <a:lnTo>
                    <a:pt x="115" y="123"/>
                  </a:lnTo>
                  <a:lnTo>
                    <a:pt x="116" y="103"/>
                  </a:lnTo>
                  <a:lnTo>
                    <a:pt x="115" y="82"/>
                  </a:lnTo>
                  <a:lnTo>
                    <a:pt x="112" y="62"/>
                  </a:lnTo>
                  <a:lnTo>
                    <a:pt x="107" y="45"/>
                  </a:lnTo>
                  <a:lnTo>
                    <a:pt x="100" y="30"/>
                  </a:lnTo>
                  <a:lnTo>
                    <a:pt x="91" y="17"/>
                  </a:lnTo>
                  <a:lnTo>
                    <a:pt x="82" y="8"/>
                  </a:lnTo>
                  <a:lnTo>
                    <a:pt x="70" y="2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8134" name="Freeform 22"/>
            <p:cNvSpPr>
              <a:spLocks/>
            </p:cNvSpPr>
            <p:nvPr/>
          </p:nvSpPr>
          <p:spPr bwMode="auto">
            <a:xfrm>
              <a:off x="1059" y="2905"/>
              <a:ext cx="65" cy="127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56" y="1"/>
                </a:cxn>
                <a:cxn ang="0">
                  <a:pos x="43" y="7"/>
                </a:cxn>
                <a:cxn ang="0">
                  <a:pos x="31" y="17"/>
                </a:cxn>
                <a:cxn ang="0">
                  <a:pos x="21" y="33"/>
                </a:cxn>
                <a:cxn ang="0">
                  <a:pos x="13" y="51"/>
                </a:cxn>
                <a:cxn ang="0">
                  <a:pos x="6" y="75"/>
                </a:cxn>
                <a:cxn ang="0">
                  <a:pos x="3" y="99"/>
                </a:cxn>
                <a:cxn ang="0">
                  <a:pos x="0" y="126"/>
                </a:cxn>
                <a:cxn ang="0">
                  <a:pos x="0" y="154"/>
                </a:cxn>
                <a:cxn ang="0">
                  <a:pos x="4" y="179"/>
                </a:cxn>
                <a:cxn ang="0">
                  <a:pos x="10" y="201"/>
                </a:cxn>
                <a:cxn ang="0">
                  <a:pos x="18" y="221"/>
                </a:cxn>
                <a:cxn ang="0">
                  <a:pos x="27" y="236"/>
                </a:cxn>
                <a:cxn ang="0">
                  <a:pos x="38" y="246"/>
                </a:cxn>
                <a:cxn ang="0">
                  <a:pos x="50" y="252"/>
                </a:cxn>
                <a:cxn ang="0">
                  <a:pos x="64" y="253"/>
                </a:cxn>
                <a:cxn ang="0">
                  <a:pos x="78" y="250"/>
                </a:cxn>
                <a:cxn ang="0">
                  <a:pos x="90" y="240"/>
                </a:cxn>
                <a:cxn ang="0">
                  <a:pos x="102" y="229"/>
                </a:cxn>
                <a:cxn ang="0">
                  <a:pos x="112" y="213"/>
                </a:cxn>
                <a:cxn ang="0">
                  <a:pos x="120" y="194"/>
                </a:cxn>
                <a:cxn ang="0">
                  <a:pos x="126" y="175"/>
                </a:cxn>
                <a:cxn ang="0">
                  <a:pos x="131" y="152"/>
                </a:cxn>
                <a:cxn ang="0">
                  <a:pos x="132" y="128"/>
                </a:cxn>
                <a:cxn ang="0">
                  <a:pos x="131" y="103"/>
                </a:cxn>
                <a:cxn ang="0">
                  <a:pos x="127" y="80"/>
                </a:cxn>
                <a:cxn ang="0">
                  <a:pos x="121" y="60"/>
                </a:cxn>
                <a:cxn ang="0">
                  <a:pos x="114" y="41"/>
                </a:cxn>
                <a:cxn ang="0">
                  <a:pos x="105" y="25"/>
                </a:cxn>
                <a:cxn ang="0">
                  <a:pos x="94" y="12"/>
                </a:cxn>
                <a:cxn ang="0">
                  <a:pos x="82" y="4"/>
                </a:cxn>
                <a:cxn ang="0">
                  <a:pos x="68" y="0"/>
                </a:cxn>
              </a:cxnLst>
              <a:rect l="0" t="0" r="r" b="b"/>
              <a:pathLst>
                <a:path w="132" h="253">
                  <a:moveTo>
                    <a:pt x="68" y="0"/>
                  </a:moveTo>
                  <a:lnTo>
                    <a:pt x="56" y="1"/>
                  </a:lnTo>
                  <a:lnTo>
                    <a:pt x="43" y="7"/>
                  </a:lnTo>
                  <a:lnTo>
                    <a:pt x="31" y="17"/>
                  </a:lnTo>
                  <a:lnTo>
                    <a:pt x="21" y="33"/>
                  </a:lnTo>
                  <a:lnTo>
                    <a:pt x="13" y="51"/>
                  </a:lnTo>
                  <a:lnTo>
                    <a:pt x="6" y="75"/>
                  </a:lnTo>
                  <a:lnTo>
                    <a:pt x="3" y="99"/>
                  </a:lnTo>
                  <a:lnTo>
                    <a:pt x="0" y="126"/>
                  </a:lnTo>
                  <a:lnTo>
                    <a:pt x="0" y="154"/>
                  </a:lnTo>
                  <a:lnTo>
                    <a:pt x="4" y="179"/>
                  </a:lnTo>
                  <a:lnTo>
                    <a:pt x="10" y="201"/>
                  </a:lnTo>
                  <a:lnTo>
                    <a:pt x="18" y="221"/>
                  </a:lnTo>
                  <a:lnTo>
                    <a:pt x="27" y="236"/>
                  </a:lnTo>
                  <a:lnTo>
                    <a:pt x="38" y="246"/>
                  </a:lnTo>
                  <a:lnTo>
                    <a:pt x="50" y="252"/>
                  </a:lnTo>
                  <a:lnTo>
                    <a:pt x="64" y="253"/>
                  </a:lnTo>
                  <a:lnTo>
                    <a:pt x="78" y="250"/>
                  </a:lnTo>
                  <a:lnTo>
                    <a:pt x="90" y="240"/>
                  </a:lnTo>
                  <a:lnTo>
                    <a:pt x="102" y="229"/>
                  </a:lnTo>
                  <a:lnTo>
                    <a:pt x="112" y="213"/>
                  </a:lnTo>
                  <a:lnTo>
                    <a:pt x="120" y="194"/>
                  </a:lnTo>
                  <a:lnTo>
                    <a:pt x="126" y="175"/>
                  </a:lnTo>
                  <a:lnTo>
                    <a:pt x="131" y="152"/>
                  </a:lnTo>
                  <a:lnTo>
                    <a:pt x="132" y="128"/>
                  </a:lnTo>
                  <a:lnTo>
                    <a:pt x="131" y="103"/>
                  </a:lnTo>
                  <a:lnTo>
                    <a:pt x="127" y="80"/>
                  </a:lnTo>
                  <a:lnTo>
                    <a:pt x="121" y="60"/>
                  </a:lnTo>
                  <a:lnTo>
                    <a:pt x="114" y="41"/>
                  </a:lnTo>
                  <a:lnTo>
                    <a:pt x="105" y="25"/>
                  </a:lnTo>
                  <a:lnTo>
                    <a:pt x="94" y="12"/>
                  </a:lnTo>
                  <a:lnTo>
                    <a:pt x="82" y="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8135" name="Freeform 23"/>
            <p:cNvSpPr>
              <a:spLocks/>
            </p:cNvSpPr>
            <p:nvPr/>
          </p:nvSpPr>
          <p:spPr bwMode="auto">
            <a:xfrm>
              <a:off x="1090" y="3065"/>
              <a:ext cx="58" cy="102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47" y="2"/>
                </a:cxn>
                <a:cxn ang="0">
                  <a:pos x="35" y="8"/>
                </a:cxn>
                <a:cxn ang="0">
                  <a:pos x="26" y="17"/>
                </a:cxn>
                <a:cxn ang="0">
                  <a:pos x="17" y="30"/>
                </a:cxn>
                <a:cxn ang="0">
                  <a:pos x="10" y="45"/>
                </a:cxn>
                <a:cxn ang="0">
                  <a:pos x="4" y="62"/>
                </a:cxn>
                <a:cxn ang="0">
                  <a:pos x="1" y="82"/>
                </a:cxn>
                <a:cxn ang="0">
                  <a:pos x="0" y="102"/>
                </a:cxn>
                <a:cxn ang="0">
                  <a:pos x="1" y="123"/>
                </a:cxn>
                <a:cxn ang="0">
                  <a:pos x="4" y="143"/>
                </a:cxn>
                <a:cxn ang="0">
                  <a:pos x="10" y="160"/>
                </a:cxn>
                <a:cxn ang="0">
                  <a:pos x="17" y="175"/>
                </a:cxn>
                <a:cxn ang="0">
                  <a:pos x="26" y="188"/>
                </a:cxn>
                <a:cxn ang="0">
                  <a:pos x="35" y="197"/>
                </a:cxn>
                <a:cxn ang="0">
                  <a:pos x="47" y="203"/>
                </a:cxn>
                <a:cxn ang="0">
                  <a:pos x="58" y="205"/>
                </a:cxn>
                <a:cxn ang="0">
                  <a:pos x="70" y="203"/>
                </a:cxn>
                <a:cxn ang="0">
                  <a:pos x="81" y="197"/>
                </a:cxn>
                <a:cxn ang="0">
                  <a:pos x="91" y="188"/>
                </a:cxn>
                <a:cxn ang="0">
                  <a:pos x="100" y="175"/>
                </a:cxn>
                <a:cxn ang="0">
                  <a:pos x="107" y="160"/>
                </a:cxn>
                <a:cxn ang="0">
                  <a:pos x="111" y="143"/>
                </a:cxn>
                <a:cxn ang="0">
                  <a:pos x="115" y="123"/>
                </a:cxn>
                <a:cxn ang="0">
                  <a:pos x="116" y="102"/>
                </a:cxn>
                <a:cxn ang="0">
                  <a:pos x="115" y="82"/>
                </a:cxn>
                <a:cxn ang="0">
                  <a:pos x="111" y="62"/>
                </a:cxn>
                <a:cxn ang="0">
                  <a:pos x="107" y="45"/>
                </a:cxn>
                <a:cxn ang="0">
                  <a:pos x="100" y="30"/>
                </a:cxn>
                <a:cxn ang="0">
                  <a:pos x="91" y="17"/>
                </a:cxn>
                <a:cxn ang="0">
                  <a:pos x="81" y="8"/>
                </a:cxn>
                <a:cxn ang="0">
                  <a:pos x="70" y="2"/>
                </a:cxn>
                <a:cxn ang="0">
                  <a:pos x="58" y="0"/>
                </a:cxn>
              </a:cxnLst>
              <a:rect l="0" t="0" r="r" b="b"/>
              <a:pathLst>
                <a:path w="116" h="205">
                  <a:moveTo>
                    <a:pt x="58" y="0"/>
                  </a:moveTo>
                  <a:lnTo>
                    <a:pt x="47" y="2"/>
                  </a:lnTo>
                  <a:lnTo>
                    <a:pt x="35" y="8"/>
                  </a:lnTo>
                  <a:lnTo>
                    <a:pt x="26" y="17"/>
                  </a:lnTo>
                  <a:lnTo>
                    <a:pt x="17" y="30"/>
                  </a:lnTo>
                  <a:lnTo>
                    <a:pt x="10" y="45"/>
                  </a:lnTo>
                  <a:lnTo>
                    <a:pt x="4" y="62"/>
                  </a:lnTo>
                  <a:lnTo>
                    <a:pt x="1" y="82"/>
                  </a:lnTo>
                  <a:lnTo>
                    <a:pt x="0" y="102"/>
                  </a:lnTo>
                  <a:lnTo>
                    <a:pt x="1" y="123"/>
                  </a:lnTo>
                  <a:lnTo>
                    <a:pt x="4" y="143"/>
                  </a:lnTo>
                  <a:lnTo>
                    <a:pt x="10" y="160"/>
                  </a:lnTo>
                  <a:lnTo>
                    <a:pt x="17" y="175"/>
                  </a:lnTo>
                  <a:lnTo>
                    <a:pt x="26" y="188"/>
                  </a:lnTo>
                  <a:lnTo>
                    <a:pt x="35" y="197"/>
                  </a:lnTo>
                  <a:lnTo>
                    <a:pt x="47" y="203"/>
                  </a:lnTo>
                  <a:lnTo>
                    <a:pt x="58" y="205"/>
                  </a:lnTo>
                  <a:lnTo>
                    <a:pt x="70" y="203"/>
                  </a:lnTo>
                  <a:lnTo>
                    <a:pt x="81" y="197"/>
                  </a:lnTo>
                  <a:lnTo>
                    <a:pt x="91" y="188"/>
                  </a:lnTo>
                  <a:lnTo>
                    <a:pt x="100" y="175"/>
                  </a:lnTo>
                  <a:lnTo>
                    <a:pt x="107" y="160"/>
                  </a:lnTo>
                  <a:lnTo>
                    <a:pt x="111" y="143"/>
                  </a:lnTo>
                  <a:lnTo>
                    <a:pt x="115" y="123"/>
                  </a:lnTo>
                  <a:lnTo>
                    <a:pt x="116" y="102"/>
                  </a:lnTo>
                  <a:lnTo>
                    <a:pt x="115" y="82"/>
                  </a:lnTo>
                  <a:lnTo>
                    <a:pt x="111" y="62"/>
                  </a:lnTo>
                  <a:lnTo>
                    <a:pt x="107" y="45"/>
                  </a:lnTo>
                  <a:lnTo>
                    <a:pt x="100" y="30"/>
                  </a:lnTo>
                  <a:lnTo>
                    <a:pt x="91" y="17"/>
                  </a:lnTo>
                  <a:lnTo>
                    <a:pt x="81" y="8"/>
                  </a:lnTo>
                  <a:lnTo>
                    <a:pt x="70" y="2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8136" name="Freeform 24"/>
            <p:cNvSpPr>
              <a:spLocks/>
            </p:cNvSpPr>
            <p:nvPr/>
          </p:nvSpPr>
          <p:spPr bwMode="auto">
            <a:xfrm>
              <a:off x="1353" y="2771"/>
              <a:ext cx="171" cy="168"/>
            </a:xfrm>
            <a:custGeom>
              <a:avLst/>
              <a:gdLst/>
              <a:ahLst/>
              <a:cxnLst>
                <a:cxn ang="0">
                  <a:pos x="252" y="0"/>
                </a:cxn>
                <a:cxn ang="0">
                  <a:pos x="88" y="36"/>
                </a:cxn>
                <a:cxn ang="0">
                  <a:pos x="70" y="38"/>
                </a:cxn>
                <a:cxn ang="0">
                  <a:pos x="53" y="45"/>
                </a:cxn>
                <a:cxn ang="0">
                  <a:pos x="38" y="57"/>
                </a:cxn>
                <a:cxn ang="0">
                  <a:pos x="25" y="72"/>
                </a:cxn>
                <a:cxn ang="0">
                  <a:pos x="15" y="90"/>
                </a:cxn>
                <a:cxn ang="0">
                  <a:pos x="7" y="111"/>
                </a:cxn>
                <a:cxn ang="0">
                  <a:pos x="2" y="134"/>
                </a:cxn>
                <a:cxn ang="0">
                  <a:pos x="0" y="158"/>
                </a:cxn>
                <a:cxn ang="0">
                  <a:pos x="1" y="175"/>
                </a:cxn>
                <a:cxn ang="0">
                  <a:pos x="4" y="191"/>
                </a:cxn>
                <a:cxn ang="0">
                  <a:pos x="7" y="206"/>
                </a:cxn>
                <a:cxn ang="0">
                  <a:pos x="13" y="221"/>
                </a:cxn>
                <a:cxn ang="0">
                  <a:pos x="20" y="234"/>
                </a:cxn>
                <a:cxn ang="0">
                  <a:pos x="28" y="246"/>
                </a:cxn>
                <a:cxn ang="0">
                  <a:pos x="36" y="256"/>
                </a:cxn>
                <a:cxn ang="0">
                  <a:pos x="46" y="265"/>
                </a:cxn>
                <a:cxn ang="0">
                  <a:pos x="46" y="265"/>
                </a:cxn>
                <a:cxn ang="0">
                  <a:pos x="70" y="312"/>
                </a:cxn>
                <a:cxn ang="0">
                  <a:pos x="74" y="294"/>
                </a:cxn>
                <a:cxn ang="0">
                  <a:pos x="105" y="335"/>
                </a:cxn>
                <a:cxn ang="0">
                  <a:pos x="103" y="300"/>
                </a:cxn>
                <a:cxn ang="0">
                  <a:pos x="134" y="333"/>
                </a:cxn>
                <a:cxn ang="0">
                  <a:pos x="130" y="281"/>
                </a:cxn>
                <a:cxn ang="0">
                  <a:pos x="159" y="307"/>
                </a:cxn>
                <a:cxn ang="0">
                  <a:pos x="149" y="266"/>
                </a:cxn>
                <a:cxn ang="0">
                  <a:pos x="172" y="262"/>
                </a:cxn>
                <a:cxn ang="0">
                  <a:pos x="174" y="262"/>
                </a:cxn>
                <a:cxn ang="0">
                  <a:pos x="174" y="261"/>
                </a:cxn>
                <a:cxn ang="0">
                  <a:pos x="252" y="244"/>
                </a:cxn>
                <a:cxn ang="0">
                  <a:pos x="270" y="242"/>
                </a:cxn>
                <a:cxn ang="0">
                  <a:pos x="287" y="235"/>
                </a:cxn>
                <a:cxn ang="0">
                  <a:pos x="302" y="224"/>
                </a:cxn>
                <a:cxn ang="0">
                  <a:pos x="315" y="209"/>
                </a:cxn>
                <a:cxn ang="0">
                  <a:pos x="326" y="190"/>
                </a:cxn>
                <a:cxn ang="0">
                  <a:pos x="334" y="170"/>
                </a:cxn>
                <a:cxn ang="0">
                  <a:pos x="339" y="146"/>
                </a:cxn>
                <a:cxn ang="0">
                  <a:pos x="341" y="122"/>
                </a:cxn>
                <a:cxn ang="0">
                  <a:pos x="339" y="98"/>
                </a:cxn>
                <a:cxn ang="0">
                  <a:pos x="334" y="75"/>
                </a:cxn>
                <a:cxn ang="0">
                  <a:pos x="326" y="54"/>
                </a:cxn>
                <a:cxn ang="0">
                  <a:pos x="315" y="36"/>
                </a:cxn>
                <a:cxn ang="0">
                  <a:pos x="302" y="21"/>
                </a:cxn>
                <a:cxn ang="0">
                  <a:pos x="287" y="9"/>
                </a:cxn>
                <a:cxn ang="0">
                  <a:pos x="270" y="2"/>
                </a:cxn>
                <a:cxn ang="0">
                  <a:pos x="252" y="0"/>
                </a:cxn>
              </a:cxnLst>
              <a:rect l="0" t="0" r="r" b="b"/>
              <a:pathLst>
                <a:path w="341" h="335">
                  <a:moveTo>
                    <a:pt x="252" y="0"/>
                  </a:moveTo>
                  <a:lnTo>
                    <a:pt x="88" y="36"/>
                  </a:lnTo>
                  <a:lnTo>
                    <a:pt x="70" y="38"/>
                  </a:lnTo>
                  <a:lnTo>
                    <a:pt x="53" y="45"/>
                  </a:lnTo>
                  <a:lnTo>
                    <a:pt x="38" y="57"/>
                  </a:lnTo>
                  <a:lnTo>
                    <a:pt x="25" y="72"/>
                  </a:lnTo>
                  <a:lnTo>
                    <a:pt x="15" y="90"/>
                  </a:lnTo>
                  <a:lnTo>
                    <a:pt x="7" y="111"/>
                  </a:lnTo>
                  <a:lnTo>
                    <a:pt x="2" y="134"/>
                  </a:lnTo>
                  <a:lnTo>
                    <a:pt x="0" y="158"/>
                  </a:lnTo>
                  <a:lnTo>
                    <a:pt x="1" y="175"/>
                  </a:lnTo>
                  <a:lnTo>
                    <a:pt x="4" y="191"/>
                  </a:lnTo>
                  <a:lnTo>
                    <a:pt x="7" y="206"/>
                  </a:lnTo>
                  <a:lnTo>
                    <a:pt x="13" y="221"/>
                  </a:lnTo>
                  <a:lnTo>
                    <a:pt x="20" y="234"/>
                  </a:lnTo>
                  <a:lnTo>
                    <a:pt x="28" y="246"/>
                  </a:lnTo>
                  <a:lnTo>
                    <a:pt x="36" y="256"/>
                  </a:lnTo>
                  <a:lnTo>
                    <a:pt x="46" y="265"/>
                  </a:lnTo>
                  <a:lnTo>
                    <a:pt x="46" y="265"/>
                  </a:lnTo>
                  <a:lnTo>
                    <a:pt x="70" y="312"/>
                  </a:lnTo>
                  <a:lnTo>
                    <a:pt x="74" y="294"/>
                  </a:lnTo>
                  <a:lnTo>
                    <a:pt x="105" y="335"/>
                  </a:lnTo>
                  <a:lnTo>
                    <a:pt x="103" y="300"/>
                  </a:lnTo>
                  <a:lnTo>
                    <a:pt x="134" y="333"/>
                  </a:lnTo>
                  <a:lnTo>
                    <a:pt x="130" y="281"/>
                  </a:lnTo>
                  <a:lnTo>
                    <a:pt x="159" y="307"/>
                  </a:lnTo>
                  <a:lnTo>
                    <a:pt x="149" y="266"/>
                  </a:lnTo>
                  <a:lnTo>
                    <a:pt x="172" y="262"/>
                  </a:lnTo>
                  <a:lnTo>
                    <a:pt x="174" y="262"/>
                  </a:lnTo>
                  <a:lnTo>
                    <a:pt x="174" y="261"/>
                  </a:lnTo>
                  <a:lnTo>
                    <a:pt x="252" y="244"/>
                  </a:lnTo>
                  <a:lnTo>
                    <a:pt x="270" y="242"/>
                  </a:lnTo>
                  <a:lnTo>
                    <a:pt x="287" y="235"/>
                  </a:lnTo>
                  <a:lnTo>
                    <a:pt x="302" y="224"/>
                  </a:lnTo>
                  <a:lnTo>
                    <a:pt x="315" y="209"/>
                  </a:lnTo>
                  <a:lnTo>
                    <a:pt x="326" y="190"/>
                  </a:lnTo>
                  <a:lnTo>
                    <a:pt x="334" y="170"/>
                  </a:lnTo>
                  <a:lnTo>
                    <a:pt x="339" y="146"/>
                  </a:lnTo>
                  <a:lnTo>
                    <a:pt x="341" y="122"/>
                  </a:lnTo>
                  <a:lnTo>
                    <a:pt x="339" y="98"/>
                  </a:lnTo>
                  <a:lnTo>
                    <a:pt x="334" y="75"/>
                  </a:lnTo>
                  <a:lnTo>
                    <a:pt x="326" y="54"/>
                  </a:lnTo>
                  <a:lnTo>
                    <a:pt x="315" y="36"/>
                  </a:lnTo>
                  <a:lnTo>
                    <a:pt x="302" y="21"/>
                  </a:lnTo>
                  <a:lnTo>
                    <a:pt x="287" y="9"/>
                  </a:lnTo>
                  <a:lnTo>
                    <a:pt x="270" y="2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8137" name="Freeform 25"/>
            <p:cNvSpPr>
              <a:spLocks/>
            </p:cNvSpPr>
            <p:nvPr/>
          </p:nvSpPr>
          <p:spPr bwMode="auto">
            <a:xfrm>
              <a:off x="1347" y="2924"/>
              <a:ext cx="171" cy="166"/>
            </a:xfrm>
            <a:custGeom>
              <a:avLst/>
              <a:gdLst/>
              <a:ahLst/>
              <a:cxnLst>
                <a:cxn ang="0">
                  <a:pos x="254" y="0"/>
                </a:cxn>
                <a:cxn ang="0">
                  <a:pos x="89" y="35"/>
                </a:cxn>
                <a:cxn ang="0">
                  <a:pos x="72" y="38"/>
                </a:cxn>
                <a:cxn ang="0">
                  <a:pos x="55" y="44"/>
                </a:cxn>
                <a:cxn ang="0">
                  <a:pos x="40" y="56"/>
                </a:cxn>
                <a:cxn ang="0">
                  <a:pos x="27" y="71"/>
                </a:cxn>
                <a:cxn ang="0">
                  <a:pos x="15" y="88"/>
                </a:cxn>
                <a:cxn ang="0">
                  <a:pos x="7" y="109"/>
                </a:cxn>
                <a:cxn ang="0">
                  <a:pos x="3" y="132"/>
                </a:cxn>
                <a:cxn ang="0">
                  <a:pos x="0" y="156"/>
                </a:cxn>
                <a:cxn ang="0">
                  <a:pos x="2" y="172"/>
                </a:cxn>
                <a:cxn ang="0">
                  <a:pos x="4" y="188"/>
                </a:cxn>
                <a:cxn ang="0">
                  <a:pos x="7" y="203"/>
                </a:cxn>
                <a:cxn ang="0">
                  <a:pos x="13" y="217"/>
                </a:cxn>
                <a:cxn ang="0">
                  <a:pos x="20" y="231"/>
                </a:cxn>
                <a:cxn ang="0">
                  <a:pos x="27" y="243"/>
                </a:cxn>
                <a:cxn ang="0">
                  <a:pos x="36" y="253"/>
                </a:cxn>
                <a:cxn ang="0">
                  <a:pos x="45" y="261"/>
                </a:cxn>
                <a:cxn ang="0">
                  <a:pos x="45" y="261"/>
                </a:cxn>
                <a:cxn ang="0">
                  <a:pos x="70" y="308"/>
                </a:cxn>
                <a:cxn ang="0">
                  <a:pos x="73" y="290"/>
                </a:cxn>
                <a:cxn ang="0">
                  <a:pos x="104" y="331"/>
                </a:cxn>
                <a:cxn ang="0">
                  <a:pos x="102" y="296"/>
                </a:cxn>
                <a:cxn ang="0">
                  <a:pos x="133" y="330"/>
                </a:cxn>
                <a:cxn ang="0">
                  <a:pos x="129" y="277"/>
                </a:cxn>
                <a:cxn ang="0">
                  <a:pos x="158" y="303"/>
                </a:cxn>
                <a:cxn ang="0">
                  <a:pos x="149" y="265"/>
                </a:cxn>
                <a:cxn ang="0">
                  <a:pos x="254" y="243"/>
                </a:cxn>
                <a:cxn ang="0">
                  <a:pos x="271" y="240"/>
                </a:cxn>
                <a:cxn ang="0">
                  <a:pos x="288" y="233"/>
                </a:cxn>
                <a:cxn ang="0">
                  <a:pos x="303" y="222"/>
                </a:cxn>
                <a:cxn ang="0">
                  <a:pos x="316" y="207"/>
                </a:cxn>
                <a:cxn ang="0">
                  <a:pos x="328" y="188"/>
                </a:cxn>
                <a:cxn ang="0">
                  <a:pos x="336" y="168"/>
                </a:cxn>
                <a:cxn ang="0">
                  <a:pos x="340" y="146"/>
                </a:cxn>
                <a:cxn ang="0">
                  <a:pos x="343" y="122"/>
                </a:cxn>
                <a:cxn ang="0">
                  <a:pos x="340" y="97"/>
                </a:cxn>
                <a:cxn ang="0">
                  <a:pos x="336" y="74"/>
                </a:cxn>
                <a:cxn ang="0">
                  <a:pos x="328" y="54"/>
                </a:cxn>
                <a:cxn ang="0">
                  <a:pos x="316" y="35"/>
                </a:cxn>
                <a:cxn ang="0">
                  <a:pos x="303" y="20"/>
                </a:cxn>
                <a:cxn ang="0">
                  <a:pos x="288" y="9"/>
                </a:cxn>
                <a:cxn ang="0">
                  <a:pos x="271" y="2"/>
                </a:cxn>
                <a:cxn ang="0">
                  <a:pos x="254" y="0"/>
                </a:cxn>
              </a:cxnLst>
              <a:rect l="0" t="0" r="r" b="b"/>
              <a:pathLst>
                <a:path w="343" h="331">
                  <a:moveTo>
                    <a:pt x="254" y="0"/>
                  </a:moveTo>
                  <a:lnTo>
                    <a:pt x="89" y="35"/>
                  </a:lnTo>
                  <a:lnTo>
                    <a:pt x="72" y="38"/>
                  </a:lnTo>
                  <a:lnTo>
                    <a:pt x="55" y="44"/>
                  </a:lnTo>
                  <a:lnTo>
                    <a:pt x="40" y="56"/>
                  </a:lnTo>
                  <a:lnTo>
                    <a:pt x="27" y="71"/>
                  </a:lnTo>
                  <a:lnTo>
                    <a:pt x="15" y="88"/>
                  </a:lnTo>
                  <a:lnTo>
                    <a:pt x="7" y="109"/>
                  </a:lnTo>
                  <a:lnTo>
                    <a:pt x="3" y="132"/>
                  </a:lnTo>
                  <a:lnTo>
                    <a:pt x="0" y="156"/>
                  </a:lnTo>
                  <a:lnTo>
                    <a:pt x="2" y="172"/>
                  </a:lnTo>
                  <a:lnTo>
                    <a:pt x="4" y="188"/>
                  </a:lnTo>
                  <a:lnTo>
                    <a:pt x="7" y="203"/>
                  </a:lnTo>
                  <a:lnTo>
                    <a:pt x="13" y="217"/>
                  </a:lnTo>
                  <a:lnTo>
                    <a:pt x="20" y="231"/>
                  </a:lnTo>
                  <a:lnTo>
                    <a:pt x="27" y="243"/>
                  </a:lnTo>
                  <a:lnTo>
                    <a:pt x="36" y="253"/>
                  </a:lnTo>
                  <a:lnTo>
                    <a:pt x="45" y="261"/>
                  </a:lnTo>
                  <a:lnTo>
                    <a:pt x="45" y="261"/>
                  </a:lnTo>
                  <a:lnTo>
                    <a:pt x="70" y="308"/>
                  </a:lnTo>
                  <a:lnTo>
                    <a:pt x="73" y="290"/>
                  </a:lnTo>
                  <a:lnTo>
                    <a:pt x="104" y="331"/>
                  </a:lnTo>
                  <a:lnTo>
                    <a:pt x="102" y="296"/>
                  </a:lnTo>
                  <a:lnTo>
                    <a:pt x="133" y="330"/>
                  </a:lnTo>
                  <a:lnTo>
                    <a:pt x="129" y="277"/>
                  </a:lnTo>
                  <a:lnTo>
                    <a:pt x="158" y="303"/>
                  </a:lnTo>
                  <a:lnTo>
                    <a:pt x="149" y="265"/>
                  </a:lnTo>
                  <a:lnTo>
                    <a:pt x="254" y="243"/>
                  </a:lnTo>
                  <a:lnTo>
                    <a:pt x="271" y="240"/>
                  </a:lnTo>
                  <a:lnTo>
                    <a:pt x="288" y="233"/>
                  </a:lnTo>
                  <a:lnTo>
                    <a:pt x="303" y="222"/>
                  </a:lnTo>
                  <a:lnTo>
                    <a:pt x="316" y="207"/>
                  </a:lnTo>
                  <a:lnTo>
                    <a:pt x="328" y="188"/>
                  </a:lnTo>
                  <a:lnTo>
                    <a:pt x="336" y="168"/>
                  </a:lnTo>
                  <a:lnTo>
                    <a:pt x="340" y="146"/>
                  </a:lnTo>
                  <a:lnTo>
                    <a:pt x="343" y="122"/>
                  </a:lnTo>
                  <a:lnTo>
                    <a:pt x="340" y="97"/>
                  </a:lnTo>
                  <a:lnTo>
                    <a:pt x="336" y="74"/>
                  </a:lnTo>
                  <a:lnTo>
                    <a:pt x="328" y="54"/>
                  </a:lnTo>
                  <a:lnTo>
                    <a:pt x="316" y="35"/>
                  </a:lnTo>
                  <a:lnTo>
                    <a:pt x="303" y="20"/>
                  </a:lnTo>
                  <a:lnTo>
                    <a:pt x="288" y="9"/>
                  </a:lnTo>
                  <a:lnTo>
                    <a:pt x="271" y="2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8138" name="Freeform 26"/>
            <p:cNvSpPr>
              <a:spLocks/>
            </p:cNvSpPr>
            <p:nvPr/>
          </p:nvSpPr>
          <p:spPr bwMode="auto">
            <a:xfrm>
              <a:off x="1342" y="3080"/>
              <a:ext cx="169" cy="168"/>
            </a:xfrm>
            <a:custGeom>
              <a:avLst/>
              <a:gdLst/>
              <a:ahLst/>
              <a:cxnLst>
                <a:cxn ang="0">
                  <a:pos x="250" y="0"/>
                </a:cxn>
                <a:cxn ang="0">
                  <a:pos x="88" y="25"/>
                </a:cxn>
                <a:cxn ang="0">
                  <a:pos x="70" y="26"/>
                </a:cxn>
                <a:cxn ang="0">
                  <a:pos x="53" y="32"/>
                </a:cxn>
                <a:cxn ang="0">
                  <a:pos x="38" y="42"/>
                </a:cxn>
                <a:cxn ang="0">
                  <a:pos x="26" y="56"/>
                </a:cxn>
                <a:cxn ang="0">
                  <a:pos x="15" y="74"/>
                </a:cxn>
                <a:cxn ang="0">
                  <a:pos x="7" y="94"/>
                </a:cxn>
                <a:cxn ang="0">
                  <a:pos x="2" y="117"/>
                </a:cxn>
                <a:cxn ang="0">
                  <a:pos x="0" y="142"/>
                </a:cxn>
                <a:cxn ang="0">
                  <a:pos x="1" y="161"/>
                </a:cxn>
                <a:cxn ang="0">
                  <a:pos x="5" y="181"/>
                </a:cxn>
                <a:cxn ang="0">
                  <a:pos x="9" y="198"/>
                </a:cxn>
                <a:cxn ang="0">
                  <a:pos x="16" y="215"/>
                </a:cxn>
                <a:cxn ang="0">
                  <a:pos x="26" y="230"/>
                </a:cxn>
                <a:cxn ang="0">
                  <a:pos x="35" y="243"/>
                </a:cxn>
                <a:cxn ang="0">
                  <a:pos x="46" y="254"/>
                </a:cxn>
                <a:cxn ang="0">
                  <a:pos x="59" y="263"/>
                </a:cxn>
                <a:cxn ang="0">
                  <a:pos x="55" y="265"/>
                </a:cxn>
                <a:cxn ang="0">
                  <a:pos x="80" y="312"/>
                </a:cxn>
                <a:cxn ang="0">
                  <a:pos x="84" y="293"/>
                </a:cxn>
                <a:cxn ang="0">
                  <a:pos x="115" y="335"/>
                </a:cxn>
                <a:cxn ang="0">
                  <a:pos x="113" y="298"/>
                </a:cxn>
                <a:cxn ang="0">
                  <a:pos x="144" y="333"/>
                </a:cxn>
                <a:cxn ang="0">
                  <a:pos x="141" y="280"/>
                </a:cxn>
                <a:cxn ang="0">
                  <a:pos x="170" y="306"/>
                </a:cxn>
                <a:cxn ang="0">
                  <a:pos x="158" y="260"/>
                </a:cxn>
                <a:cxn ang="0">
                  <a:pos x="175" y="258"/>
                </a:cxn>
                <a:cxn ang="0">
                  <a:pos x="185" y="261"/>
                </a:cxn>
                <a:cxn ang="0">
                  <a:pos x="182" y="257"/>
                </a:cxn>
                <a:cxn ang="0">
                  <a:pos x="250" y="246"/>
                </a:cxn>
                <a:cxn ang="0">
                  <a:pos x="267" y="245"/>
                </a:cxn>
                <a:cxn ang="0">
                  <a:pos x="285" y="239"/>
                </a:cxn>
                <a:cxn ang="0">
                  <a:pos x="300" y="229"/>
                </a:cxn>
                <a:cxn ang="0">
                  <a:pos x="312" y="214"/>
                </a:cxn>
                <a:cxn ang="0">
                  <a:pos x="323" y="197"/>
                </a:cxn>
                <a:cxn ang="0">
                  <a:pos x="331" y="176"/>
                </a:cxn>
                <a:cxn ang="0">
                  <a:pos x="335" y="153"/>
                </a:cxn>
                <a:cxn ang="0">
                  <a:pos x="338" y="129"/>
                </a:cxn>
                <a:cxn ang="0">
                  <a:pos x="335" y="104"/>
                </a:cxn>
                <a:cxn ang="0">
                  <a:pos x="331" y="80"/>
                </a:cxn>
                <a:cxn ang="0">
                  <a:pos x="323" y="59"/>
                </a:cxn>
                <a:cxn ang="0">
                  <a:pos x="312" y="40"/>
                </a:cxn>
                <a:cxn ang="0">
                  <a:pos x="300" y="24"/>
                </a:cxn>
                <a:cxn ang="0">
                  <a:pos x="285" y="11"/>
                </a:cxn>
                <a:cxn ang="0">
                  <a:pos x="267" y="3"/>
                </a:cxn>
                <a:cxn ang="0">
                  <a:pos x="250" y="0"/>
                </a:cxn>
              </a:cxnLst>
              <a:rect l="0" t="0" r="r" b="b"/>
              <a:pathLst>
                <a:path w="338" h="335">
                  <a:moveTo>
                    <a:pt x="250" y="0"/>
                  </a:moveTo>
                  <a:lnTo>
                    <a:pt x="88" y="25"/>
                  </a:lnTo>
                  <a:lnTo>
                    <a:pt x="70" y="26"/>
                  </a:lnTo>
                  <a:lnTo>
                    <a:pt x="53" y="32"/>
                  </a:lnTo>
                  <a:lnTo>
                    <a:pt x="38" y="42"/>
                  </a:lnTo>
                  <a:lnTo>
                    <a:pt x="26" y="56"/>
                  </a:lnTo>
                  <a:lnTo>
                    <a:pt x="15" y="74"/>
                  </a:lnTo>
                  <a:lnTo>
                    <a:pt x="7" y="94"/>
                  </a:lnTo>
                  <a:lnTo>
                    <a:pt x="2" y="117"/>
                  </a:lnTo>
                  <a:lnTo>
                    <a:pt x="0" y="142"/>
                  </a:lnTo>
                  <a:lnTo>
                    <a:pt x="1" y="161"/>
                  </a:lnTo>
                  <a:lnTo>
                    <a:pt x="5" y="181"/>
                  </a:lnTo>
                  <a:lnTo>
                    <a:pt x="9" y="198"/>
                  </a:lnTo>
                  <a:lnTo>
                    <a:pt x="16" y="215"/>
                  </a:lnTo>
                  <a:lnTo>
                    <a:pt x="26" y="230"/>
                  </a:lnTo>
                  <a:lnTo>
                    <a:pt x="35" y="243"/>
                  </a:lnTo>
                  <a:lnTo>
                    <a:pt x="46" y="254"/>
                  </a:lnTo>
                  <a:lnTo>
                    <a:pt x="59" y="263"/>
                  </a:lnTo>
                  <a:lnTo>
                    <a:pt x="55" y="265"/>
                  </a:lnTo>
                  <a:lnTo>
                    <a:pt x="80" y="312"/>
                  </a:lnTo>
                  <a:lnTo>
                    <a:pt x="84" y="293"/>
                  </a:lnTo>
                  <a:lnTo>
                    <a:pt x="115" y="335"/>
                  </a:lnTo>
                  <a:lnTo>
                    <a:pt x="113" y="298"/>
                  </a:lnTo>
                  <a:lnTo>
                    <a:pt x="144" y="333"/>
                  </a:lnTo>
                  <a:lnTo>
                    <a:pt x="141" y="280"/>
                  </a:lnTo>
                  <a:lnTo>
                    <a:pt x="170" y="306"/>
                  </a:lnTo>
                  <a:lnTo>
                    <a:pt x="158" y="260"/>
                  </a:lnTo>
                  <a:lnTo>
                    <a:pt x="175" y="258"/>
                  </a:lnTo>
                  <a:lnTo>
                    <a:pt x="185" y="261"/>
                  </a:lnTo>
                  <a:lnTo>
                    <a:pt x="182" y="257"/>
                  </a:lnTo>
                  <a:lnTo>
                    <a:pt x="250" y="246"/>
                  </a:lnTo>
                  <a:lnTo>
                    <a:pt x="267" y="245"/>
                  </a:lnTo>
                  <a:lnTo>
                    <a:pt x="285" y="239"/>
                  </a:lnTo>
                  <a:lnTo>
                    <a:pt x="300" y="229"/>
                  </a:lnTo>
                  <a:lnTo>
                    <a:pt x="312" y="214"/>
                  </a:lnTo>
                  <a:lnTo>
                    <a:pt x="323" y="197"/>
                  </a:lnTo>
                  <a:lnTo>
                    <a:pt x="331" y="176"/>
                  </a:lnTo>
                  <a:lnTo>
                    <a:pt x="335" y="153"/>
                  </a:lnTo>
                  <a:lnTo>
                    <a:pt x="338" y="129"/>
                  </a:lnTo>
                  <a:lnTo>
                    <a:pt x="335" y="104"/>
                  </a:lnTo>
                  <a:lnTo>
                    <a:pt x="331" y="80"/>
                  </a:lnTo>
                  <a:lnTo>
                    <a:pt x="323" y="59"/>
                  </a:lnTo>
                  <a:lnTo>
                    <a:pt x="312" y="40"/>
                  </a:lnTo>
                  <a:lnTo>
                    <a:pt x="300" y="24"/>
                  </a:lnTo>
                  <a:lnTo>
                    <a:pt x="285" y="11"/>
                  </a:lnTo>
                  <a:lnTo>
                    <a:pt x="267" y="3"/>
                  </a:lnTo>
                  <a:lnTo>
                    <a:pt x="25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8139" name="Freeform 27"/>
            <p:cNvSpPr>
              <a:spLocks/>
            </p:cNvSpPr>
            <p:nvPr/>
          </p:nvSpPr>
          <p:spPr bwMode="auto">
            <a:xfrm>
              <a:off x="1444" y="2779"/>
              <a:ext cx="58" cy="103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3"/>
                </a:cxn>
                <a:cxn ang="0">
                  <a:pos x="82" y="8"/>
                </a:cxn>
                <a:cxn ang="0">
                  <a:pos x="91" y="18"/>
                </a:cxn>
                <a:cxn ang="0">
                  <a:pos x="100" y="30"/>
                </a:cxn>
                <a:cxn ang="0">
                  <a:pos x="107" y="45"/>
                </a:cxn>
                <a:cxn ang="0">
                  <a:pos x="112" y="62"/>
                </a:cxn>
                <a:cxn ang="0">
                  <a:pos x="115" y="82"/>
                </a:cxn>
                <a:cxn ang="0">
                  <a:pos x="116" y="103"/>
                </a:cxn>
                <a:cxn ang="0">
                  <a:pos x="115" y="124"/>
                </a:cxn>
                <a:cxn ang="0">
                  <a:pos x="112" y="143"/>
                </a:cxn>
                <a:cxn ang="0">
                  <a:pos x="107" y="160"/>
                </a:cxn>
                <a:cxn ang="0">
                  <a:pos x="100" y="175"/>
                </a:cxn>
                <a:cxn ang="0">
                  <a:pos x="91" y="188"/>
                </a:cxn>
                <a:cxn ang="0">
                  <a:pos x="82" y="197"/>
                </a:cxn>
                <a:cxn ang="0">
                  <a:pos x="70" y="203"/>
                </a:cxn>
                <a:cxn ang="0">
                  <a:pos x="59" y="205"/>
                </a:cxn>
                <a:cxn ang="0">
                  <a:pos x="47" y="203"/>
                </a:cxn>
                <a:cxn ang="0">
                  <a:pos x="36" y="197"/>
                </a:cxn>
                <a:cxn ang="0">
                  <a:pos x="27" y="188"/>
                </a:cxn>
                <a:cxn ang="0">
                  <a:pos x="17" y="175"/>
                </a:cxn>
                <a:cxn ang="0">
                  <a:pos x="10" y="160"/>
                </a:cxn>
                <a:cxn ang="0">
                  <a:pos x="5" y="143"/>
                </a:cxn>
                <a:cxn ang="0">
                  <a:pos x="1" y="124"/>
                </a:cxn>
                <a:cxn ang="0">
                  <a:pos x="0" y="103"/>
                </a:cxn>
                <a:cxn ang="0">
                  <a:pos x="1" y="82"/>
                </a:cxn>
                <a:cxn ang="0">
                  <a:pos x="5" y="62"/>
                </a:cxn>
                <a:cxn ang="0">
                  <a:pos x="10" y="45"/>
                </a:cxn>
                <a:cxn ang="0">
                  <a:pos x="17" y="30"/>
                </a:cxn>
                <a:cxn ang="0">
                  <a:pos x="27" y="18"/>
                </a:cxn>
                <a:cxn ang="0">
                  <a:pos x="36" y="8"/>
                </a:cxn>
                <a:cxn ang="0">
                  <a:pos x="47" y="3"/>
                </a:cxn>
                <a:cxn ang="0">
                  <a:pos x="59" y="0"/>
                </a:cxn>
              </a:cxnLst>
              <a:rect l="0" t="0" r="r" b="b"/>
              <a:pathLst>
                <a:path w="116" h="205">
                  <a:moveTo>
                    <a:pt x="59" y="0"/>
                  </a:moveTo>
                  <a:lnTo>
                    <a:pt x="70" y="3"/>
                  </a:lnTo>
                  <a:lnTo>
                    <a:pt x="82" y="8"/>
                  </a:lnTo>
                  <a:lnTo>
                    <a:pt x="91" y="18"/>
                  </a:lnTo>
                  <a:lnTo>
                    <a:pt x="100" y="30"/>
                  </a:lnTo>
                  <a:lnTo>
                    <a:pt x="107" y="45"/>
                  </a:lnTo>
                  <a:lnTo>
                    <a:pt x="112" y="62"/>
                  </a:lnTo>
                  <a:lnTo>
                    <a:pt x="115" y="82"/>
                  </a:lnTo>
                  <a:lnTo>
                    <a:pt x="116" y="103"/>
                  </a:lnTo>
                  <a:lnTo>
                    <a:pt x="115" y="124"/>
                  </a:lnTo>
                  <a:lnTo>
                    <a:pt x="112" y="143"/>
                  </a:lnTo>
                  <a:lnTo>
                    <a:pt x="107" y="160"/>
                  </a:lnTo>
                  <a:lnTo>
                    <a:pt x="100" y="175"/>
                  </a:lnTo>
                  <a:lnTo>
                    <a:pt x="91" y="188"/>
                  </a:lnTo>
                  <a:lnTo>
                    <a:pt x="82" y="197"/>
                  </a:lnTo>
                  <a:lnTo>
                    <a:pt x="70" y="203"/>
                  </a:lnTo>
                  <a:lnTo>
                    <a:pt x="59" y="205"/>
                  </a:lnTo>
                  <a:lnTo>
                    <a:pt x="47" y="203"/>
                  </a:lnTo>
                  <a:lnTo>
                    <a:pt x="36" y="197"/>
                  </a:lnTo>
                  <a:lnTo>
                    <a:pt x="27" y="188"/>
                  </a:lnTo>
                  <a:lnTo>
                    <a:pt x="17" y="175"/>
                  </a:lnTo>
                  <a:lnTo>
                    <a:pt x="10" y="160"/>
                  </a:lnTo>
                  <a:lnTo>
                    <a:pt x="5" y="143"/>
                  </a:lnTo>
                  <a:lnTo>
                    <a:pt x="1" y="124"/>
                  </a:lnTo>
                  <a:lnTo>
                    <a:pt x="0" y="103"/>
                  </a:lnTo>
                  <a:lnTo>
                    <a:pt x="1" y="82"/>
                  </a:lnTo>
                  <a:lnTo>
                    <a:pt x="5" y="62"/>
                  </a:lnTo>
                  <a:lnTo>
                    <a:pt x="10" y="45"/>
                  </a:lnTo>
                  <a:lnTo>
                    <a:pt x="17" y="30"/>
                  </a:lnTo>
                  <a:lnTo>
                    <a:pt x="27" y="18"/>
                  </a:lnTo>
                  <a:lnTo>
                    <a:pt x="36" y="8"/>
                  </a:lnTo>
                  <a:lnTo>
                    <a:pt x="47" y="3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8140" name="Freeform 28"/>
            <p:cNvSpPr>
              <a:spLocks/>
            </p:cNvSpPr>
            <p:nvPr/>
          </p:nvSpPr>
          <p:spPr bwMode="auto">
            <a:xfrm>
              <a:off x="1438" y="2936"/>
              <a:ext cx="58" cy="101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70" y="2"/>
                </a:cxn>
                <a:cxn ang="0">
                  <a:pos x="81" y="8"/>
                </a:cxn>
                <a:cxn ang="0">
                  <a:pos x="91" y="17"/>
                </a:cxn>
                <a:cxn ang="0">
                  <a:pos x="100" y="30"/>
                </a:cxn>
                <a:cxn ang="0">
                  <a:pos x="107" y="45"/>
                </a:cxn>
                <a:cxn ang="0">
                  <a:pos x="111" y="62"/>
                </a:cxn>
                <a:cxn ang="0">
                  <a:pos x="115" y="80"/>
                </a:cxn>
                <a:cxn ang="0">
                  <a:pos x="116" y="101"/>
                </a:cxn>
                <a:cxn ang="0">
                  <a:pos x="115" y="122"/>
                </a:cxn>
                <a:cxn ang="0">
                  <a:pos x="111" y="140"/>
                </a:cxn>
                <a:cxn ang="0">
                  <a:pos x="107" y="158"/>
                </a:cxn>
                <a:cxn ang="0">
                  <a:pos x="100" y="173"/>
                </a:cxn>
                <a:cxn ang="0">
                  <a:pos x="91" y="185"/>
                </a:cxn>
                <a:cxn ang="0">
                  <a:pos x="81" y="194"/>
                </a:cxn>
                <a:cxn ang="0">
                  <a:pos x="70" y="200"/>
                </a:cxn>
                <a:cxn ang="0">
                  <a:pos x="58" y="203"/>
                </a:cxn>
                <a:cxn ang="0">
                  <a:pos x="47" y="200"/>
                </a:cxn>
                <a:cxn ang="0">
                  <a:pos x="35" y="194"/>
                </a:cxn>
                <a:cxn ang="0">
                  <a:pos x="26" y="185"/>
                </a:cxn>
                <a:cxn ang="0">
                  <a:pos x="17" y="173"/>
                </a:cxn>
                <a:cxn ang="0">
                  <a:pos x="10" y="158"/>
                </a:cxn>
                <a:cxn ang="0">
                  <a:pos x="4" y="140"/>
                </a:cxn>
                <a:cxn ang="0">
                  <a:pos x="1" y="122"/>
                </a:cxn>
                <a:cxn ang="0">
                  <a:pos x="0" y="101"/>
                </a:cxn>
                <a:cxn ang="0">
                  <a:pos x="1" y="80"/>
                </a:cxn>
                <a:cxn ang="0">
                  <a:pos x="4" y="62"/>
                </a:cxn>
                <a:cxn ang="0">
                  <a:pos x="10" y="45"/>
                </a:cxn>
                <a:cxn ang="0">
                  <a:pos x="17" y="30"/>
                </a:cxn>
                <a:cxn ang="0">
                  <a:pos x="26" y="17"/>
                </a:cxn>
                <a:cxn ang="0">
                  <a:pos x="35" y="8"/>
                </a:cxn>
                <a:cxn ang="0">
                  <a:pos x="47" y="2"/>
                </a:cxn>
                <a:cxn ang="0">
                  <a:pos x="58" y="0"/>
                </a:cxn>
              </a:cxnLst>
              <a:rect l="0" t="0" r="r" b="b"/>
              <a:pathLst>
                <a:path w="116" h="203">
                  <a:moveTo>
                    <a:pt x="58" y="0"/>
                  </a:moveTo>
                  <a:lnTo>
                    <a:pt x="70" y="2"/>
                  </a:lnTo>
                  <a:lnTo>
                    <a:pt x="81" y="8"/>
                  </a:lnTo>
                  <a:lnTo>
                    <a:pt x="91" y="17"/>
                  </a:lnTo>
                  <a:lnTo>
                    <a:pt x="100" y="30"/>
                  </a:lnTo>
                  <a:lnTo>
                    <a:pt x="107" y="45"/>
                  </a:lnTo>
                  <a:lnTo>
                    <a:pt x="111" y="62"/>
                  </a:lnTo>
                  <a:lnTo>
                    <a:pt x="115" y="80"/>
                  </a:lnTo>
                  <a:lnTo>
                    <a:pt x="116" y="101"/>
                  </a:lnTo>
                  <a:lnTo>
                    <a:pt x="115" y="122"/>
                  </a:lnTo>
                  <a:lnTo>
                    <a:pt x="111" y="140"/>
                  </a:lnTo>
                  <a:lnTo>
                    <a:pt x="107" y="158"/>
                  </a:lnTo>
                  <a:lnTo>
                    <a:pt x="100" y="173"/>
                  </a:lnTo>
                  <a:lnTo>
                    <a:pt x="91" y="185"/>
                  </a:lnTo>
                  <a:lnTo>
                    <a:pt x="81" y="194"/>
                  </a:lnTo>
                  <a:lnTo>
                    <a:pt x="70" y="200"/>
                  </a:lnTo>
                  <a:lnTo>
                    <a:pt x="58" y="203"/>
                  </a:lnTo>
                  <a:lnTo>
                    <a:pt x="47" y="200"/>
                  </a:lnTo>
                  <a:lnTo>
                    <a:pt x="35" y="194"/>
                  </a:lnTo>
                  <a:lnTo>
                    <a:pt x="26" y="185"/>
                  </a:lnTo>
                  <a:lnTo>
                    <a:pt x="17" y="173"/>
                  </a:lnTo>
                  <a:lnTo>
                    <a:pt x="10" y="158"/>
                  </a:lnTo>
                  <a:lnTo>
                    <a:pt x="4" y="140"/>
                  </a:lnTo>
                  <a:lnTo>
                    <a:pt x="1" y="122"/>
                  </a:lnTo>
                  <a:lnTo>
                    <a:pt x="0" y="101"/>
                  </a:lnTo>
                  <a:lnTo>
                    <a:pt x="1" y="80"/>
                  </a:lnTo>
                  <a:lnTo>
                    <a:pt x="4" y="62"/>
                  </a:lnTo>
                  <a:lnTo>
                    <a:pt x="10" y="45"/>
                  </a:lnTo>
                  <a:lnTo>
                    <a:pt x="17" y="30"/>
                  </a:lnTo>
                  <a:lnTo>
                    <a:pt x="26" y="17"/>
                  </a:lnTo>
                  <a:lnTo>
                    <a:pt x="35" y="8"/>
                  </a:lnTo>
                  <a:lnTo>
                    <a:pt x="47" y="2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8141" name="Freeform 29"/>
            <p:cNvSpPr>
              <a:spLocks/>
            </p:cNvSpPr>
            <p:nvPr/>
          </p:nvSpPr>
          <p:spPr bwMode="auto">
            <a:xfrm>
              <a:off x="1431" y="3093"/>
              <a:ext cx="57" cy="102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69" y="2"/>
                </a:cxn>
                <a:cxn ang="0">
                  <a:pos x="80" y="8"/>
                </a:cxn>
                <a:cxn ang="0">
                  <a:pos x="89" y="17"/>
                </a:cxn>
                <a:cxn ang="0">
                  <a:pos x="99" y="30"/>
                </a:cxn>
                <a:cxn ang="0">
                  <a:pos x="106" y="45"/>
                </a:cxn>
                <a:cxn ang="0">
                  <a:pos x="110" y="62"/>
                </a:cxn>
                <a:cxn ang="0">
                  <a:pos x="114" y="82"/>
                </a:cxn>
                <a:cxn ang="0">
                  <a:pos x="115" y="103"/>
                </a:cxn>
                <a:cxn ang="0">
                  <a:pos x="114" y="123"/>
                </a:cxn>
                <a:cxn ang="0">
                  <a:pos x="110" y="142"/>
                </a:cxn>
                <a:cxn ang="0">
                  <a:pos x="106" y="159"/>
                </a:cxn>
                <a:cxn ang="0">
                  <a:pos x="99" y="174"/>
                </a:cxn>
                <a:cxn ang="0">
                  <a:pos x="89" y="187"/>
                </a:cxn>
                <a:cxn ang="0">
                  <a:pos x="80" y="196"/>
                </a:cxn>
                <a:cxn ang="0">
                  <a:pos x="69" y="202"/>
                </a:cxn>
                <a:cxn ang="0">
                  <a:pos x="57" y="204"/>
                </a:cxn>
                <a:cxn ang="0">
                  <a:pos x="46" y="202"/>
                </a:cxn>
                <a:cxn ang="0">
                  <a:pos x="34" y="196"/>
                </a:cxn>
                <a:cxn ang="0">
                  <a:pos x="25" y="187"/>
                </a:cxn>
                <a:cxn ang="0">
                  <a:pos x="17" y="174"/>
                </a:cxn>
                <a:cxn ang="0">
                  <a:pos x="9" y="159"/>
                </a:cxn>
                <a:cxn ang="0">
                  <a:pos x="4" y="142"/>
                </a:cxn>
                <a:cxn ang="0">
                  <a:pos x="1" y="123"/>
                </a:cxn>
                <a:cxn ang="0">
                  <a:pos x="0" y="103"/>
                </a:cxn>
                <a:cxn ang="0">
                  <a:pos x="1" y="82"/>
                </a:cxn>
                <a:cxn ang="0">
                  <a:pos x="4" y="62"/>
                </a:cxn>
                <a:cxn ang="0">
                  <a:pos x="9" y="45"/>
                </a:cxn>
                <a:cxn ang="0">
                  <a:pos x="17" y="30"/>
                </a:cxn>
                <a:cxn ang="0">
                  <a:pos x="25" y="17"/>
                </a:cxn>
                <a:cxn ang="0">
                  <a:pos x="34" y="8"/>
                </a:cxn>
                <a:cxn ang="0">
                  <a:pos x="46" y="2"/>
                </a:cxn>
                <a:cxn ang="0">
                  <a:pos x="57" y="0"/>
                </a:cxn>
              </a:cxnLst>
              <a:rect l="0" t="0" r="r" b="b"/>
              <a:pathLst>
                <a:path w="115" h="204">
                  <a:moveTo>
                    <a:pt x="57" y="0"/>
                  </a:moveTo>
                  <a:lnTo>
                    <a:pt x="69" y="2"/>
                  </a:lnTo>
                  <a:lnTo>
                    <a:pt x="80" y="8"/>
                  </a:lnTo>
                  <a:lnTo>
                    <a:pt x="89" y="17"/>
                  </a:lnTo>
                  <a:lnTo>
                    <a:pt x="99" y="30"/>
                  </a:lnTo>
                  <a:lnTo>
                    <a:pt x="106" y="45"/>
                  </a:lnTo>
                  <a:lnTo>
                    <a:pt x="110" y="62"/>
                  </a:lnTo>
                  <a:lnTo>
                    <a:pt x="114" y="82"/>
                  </a:lnTo>
                  <a:lnTo>
                    <a:pt x="115" y="103"/>
                  </a:lnTo>
                  <a:lnTo>
                    <a:pt x="114" y="123"/>
                  </a:lnTo>
                  <a:lnTo>
                    <a:pt x="110" y="142"/>
                  </a:lnTo>
                  <a:lnTo>
                    <a:pt x="106" y="159"/>
                  </a:lnTo>
                  <a:lnTo>
                    <a:pt x="99" y="174"/>
                  </a:lnTo>
                  <a:lnTo>
                    <a:pt x="89" y="187"/>
                  </a:lnTo>
                  <a:lnTo>
                    <a:pt x="80" y="196"/>
                  </a:lnTo>
                  <a:lnTo>
                    <a:pt x="69" y="202"/>
                  </a:lnTo>
                  <a:lnTo>
                    <a:pt x="57" y="204"/>
                  </a:lnTo>
                  <a:lnTo>
                    <a:pt x="46" y="202"/>
                  </a:lnTo>
                  <a:lnTo>
                    <a:pt x="34" y="196"/>
                  </a:lnTo>
                  <a:lnTo>
                    <a:pt x="25" y="187"/>
                  </a:lnTo>
                  <a:lnTo>
                    <a:pt x="17" y="174"/>
                  </a:lnTo>
                  <a:lnTo>
                    <a:pt x="9" y="159"/>
                  </a:lnTo>
                  <a:lnTo>
                    <a:pt x="4" y="142"/>
                  </a:lnTo>
                  <a:lnTo>
                    <a:pt x="1" y="123"/>
                  </a:lnTo>
                  <a:lnTo>
                    <a:pt x="0" y="103"/>
                  </a:lnTo>
                  <a:lnTo>
                    <a:pt x="1" y="82"/>
                  </a:lnTo>
                  <a:lnTo>
                    <a:pt x="4" y="62"/>
                  </a:lnTo>
                  <a:lnTo>
                    <a:pt x="9" y="45"/>
                  </a:lnTo>
                  <a:lnTo>
                    <a:pt x="17" y="30"/>
                  </a:lnTo>
                  <a:lnTo>
                    <a:pt x="25" y="17"/>
                  </a:lnTo>
                  <a:lnTo>
                    <a:pt x="34" y="8"/>
                  </a:lnTo>
                  <a:lnTo>
                    <a:pt x="46" y="2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8142" name="Freeform 30"/>
            <p:cNvSpPr>
              <a:spLocks/>
            </p:cNvSpPr>
            <p:nvPr/>
          </p:nvSpPr>
          <p:spPr bwMode="auto">
            <a:xfrm>
              <a:off x="1138" y="2762"/>
              <a:ext cx="77" cy="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3" y="19"/>
                </a:cxn>
                <a:cxn ang="0">
                  <a:pos x="117" y="22"/>
                </a:cxn>
                <a:cxn ang="0">
                  <a:pos x="125" y="30"/>
                </a:cxn>
                <a:cxn ang="0">
                  <a:pos x="135" y="42"/>
                </a:cxn>
                <a:cxn ang="0">
                  <a:pos x="147" y="61"/>
                </a:cxn>
                <a:cxn ang="0">
                  <a:pos x="153" y="78"/>
                </a:cxn>
                <a:cxn ang="0">
                  <a:pos x="155" y="91"/>
                </a:cxn>
                <a:cxn ang="0">
                  <a:pos x="153" y="99"/>
                </a:cxn>
                <a:cxn ang="0">
                  <a:pos x="152" y="101"/>
                </a:cxn>
                <a:cxn ang="0">
                  <a:pos x="113" y="42"/>
                </a:cxn>
                <a:cxn ang="0">
                  <a:pos x="119" y="92"/>
                </a:cxn>
                <a:cxn ang="0">
                  <a:pos x="84" y="34"/>
                </a:cxn>
                <a:cxn ang="0">
                  <a:pos x="81" y="78"/>
                </a:cxn>
                <a:cxn ang="0">
                  <a:pos x="57" y="31"/>
                </a:cxn>
                <a:cxn ang="0">
                  <a:pos x="47" y="72"/>
                </a:cxn>
                <a:cxn ang="0">
                  <a:pos x="29" y="34"/>
                </a:cxn>
                <a:cxn ang="0">
                  <a:pos x="22" y="67"/>
                </a:cxn>
                <a:cxn ang="0">
                  <a:pos x="21" y="62"/>
                </a:cxn>
                <a:cxn ang="0">
                  <a:pos x="18" y="50"/>
                </a:cxn>
                <a:cxn ang="0">
                  <a:pos x="13" y="37"/>
                </a:cxn>
                <a:cxn ang="0">
                  <a:pos x="8" y="25"/>
                </a:cxn>
                <a:cxn ang="0">
                  <a:pos x="5" y="16"/>
                </a:cxn>
                <a:cxn ang="0">
                  <a:pos x="3" y="8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55" h="101">
                  <a:moveTo>
                    <a:pt x="0" y="0"/>
                  </a:moveTo>
                  <a:lnTo>
                    <a:pt x="113" y="19"/>
                  </a:lnTo>
                  <a:lnTo>
                    <a:pt x="117" y="22"/>
                  </a:lnTo>
                  <a:lnTo>
                    <a:pt x="125" y="30"/>
                  </a:lnTo>
                  <a:lnTo>
                    <a:pt x="135" y="42"/>
                  </a:lnTo>
                  <a:lnTo>
                    <a:pt x="147" y="61"/>
                  </a:lnTo>
                  <a:lnTo>
                    <a:pt x="153" y="78"/>
                  </a:lnTo>
                  <a:lnTo>
                    <a:pt x="155" y="91"/>
                  </a:lnTo>
                  <a:lnTo>
                    <a:pt x="153" y="99"/>
                  </a:lnTo>
                  <a:lnTo>
                    <a:pt x="152" y="101"/>
                  </a:lnTo>
                  <a:lnTo>
                    <a:pt x="113" y="42"/>
                  </a:lnTo>
                  <a:lnTo>
                    <a:pt x="119" y="92"/>
                  </a:lnTo>
                  <a:lnTo>
                    <a:pt x="84" y="34"/>
                  </a:lnTo>
                  <a:lnTo>
                    <a:pt x="81" y="78"/>
                  </a:lnTo>
                  <a:lnTo>
                    <a:pt x="57" y="31"/>
                  </a:lnTo>
                  <a:lnTo>
                    <a:pt x="47" y="72"/>
                  </a:lnTo>
                  <a:lnTo>
                    <a:pt x="29" y="34"/>
                  </a:lnTo>
                  <a:lnTo>
                    <a:pt x="22" y="67"/>
                  </a:lnTo>
                  <a:lnTo>
                    <a:pt x="21" y="62"/>
                  </a:lnTo>
                  <a:lnTo>
                    <a:pt x="18" y="50"/>
                  </a:lnTo>
                  <a:lnTo>
                    <a:pt x="13" y="37"/>
                  </a:lnTo>
                  <a:lnTo>
                    <a:pt x="8" y="25"/>
                  </a:lnTo>
                  <a:lnTo>
                    <a:pt x="5" y="16"/>
                  </a:lnTo>
                  <a:lnTo>
                    <a:pt x="3" y="8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8143" name="Freeform 31"/>
            <p:cNvSpPr>
              <a:spLocks/>
            </p:cNvSpPr>
            <p:nvPr/>
          </p:nvSpPr>
          <p:spPr bwMode="auto">
            <a:xfrm>
              <a:off x="1124" y="2917"/>
              <a:ext cx="87" cy="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7" y="35"/>
                </a:cxn>
                <a:cxn ang="0">
                  <a:pos x="129" y="37"/>
                </a:cxn>
                <a:cxn ang="0">
                  <a:pos x="131" y="39"/>
                </a:cxn>
                <a:cxn ang="0">
                  <a:pos x="136" y="42"/>
                </a:cxn>
                <a:cxn ang="0">
                  <a:pos x="140" y="47"/>
                </a:cxn>
                <a:cxn ang="0">
                  <a:pos x="146" y="53"/>
                </a:cxn>
                <a:cxn ang="0">
                  <a:pos x="153" y="61"/>
                </a:cxn>
                <a:cxn ang="0">
                  <a:pos x="159" y="69"/>
                </a:cxn>
                <a:cxn ang="0">
                  <a:pos x="164" y="78"/>
                </a:cxn>
                <a:cxn ang="0">
                  <a:pos x="171" y="95"/>
                </a:cxn>
                <a:cxn ang="0">
                  <a:pos x="174" y="108"/>
                </a:cxn>
                <a:cxn ang="0">
                  <a:pos x="172" y="115"/>
                </a:cxn>
                <a:cxn ang="0">
                  <a:pos x="171" y="117"/>
                </a:cxn>
                <a:cxn ang="0">
                  <a:pos x="126" y="60"/>
                </a:cxn>
                <a:cxn ang="0">
                  <a:pos x="133" y="108"/>
                </a:cxn>
                <a:cxn ang="0">
                  <a:pos x="94" y="49"/>
                </a:cxn>
                <a:cxn ang="0">
                  <a:pos x="88" y="93"/>
                </a:cxn>
                <a:cxn ang="0">
                  <a:pos x="63" y="42"/>
                </a:cxn>
                <a:cxn ang="0">
                  <a:pos x="51" y="86"/>
                </a:cxn>
                <a:cxn ang="0">
                  <a:pos x="32" y="43"/>
                </a:cxn>
                <a:cxn ang="0">
                  <a:pos x="23" y="78"/>
                </a:cxn>
                <a:cxn ang="0">
                  <a:pos x="21" y="72"/>
                </a:cxn>
                <a:cxn ang="0">
                  <a:pos x="18" y="60"/>
                </a:cxn>
                <a:cxn ang="0">
                  <a:pos x="13" y="43"/>
                </a:cxn>
                <a:cxn ang="0">
                  <a:pos x="8" y="31"/>
                </a:cxn>
                <a:cxn ang="0">
                  <a:pos x="3" y="19"/>
                </a:cxn>
                <a:cxn ang="0">
                  <a:pos x="1" y="10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74" h="117">
                  <a:moveTo>
                    <a:pt x="0" y="0"/>
                  </a:moveTo>
                  <a:lnTo>
                    <a:pt x="127" y="35"/>
                  </a:lnTo>
                  <a:lnTo>
                    <a:pt x="129" y="37"/>
                  </a:lnTo>
                  <a:lnTo>
                    <a:pt x="131" y="39"/>
                  </a:lnTo>
                  <a:lnTo>
                    <a:pt x="136" y="42"/>
                  </a:lnTo>
                  <a:lnTo>
                    <a:pt x="140" y="47"/>
                  </a:lnTo>
                  <a:lnTo>
                    <a:pt x="146" y="53"/>
                  </a:lnTo>
                  <a:lnTo>
                    <a:pt x="153" y="61"/>
                  </a:lnTo>
                  <a:lnTo>
                    <a:pt x="159" y="69"/>
                  </a:lnTo>
                  <a:lnTo>
                    <a:pt x="164" y="78"/>
                  </a:lnTo>
                  <a:lnTo>
                    <a:pt x="171" y="95"/>
                  </a:lnTo>
                  <a:lnTo>
                    <a:pt x="174" y="108"/>
                  </a:lnTo>
                  <a:lnTo>
                    <a:pt x="172" y="115"/>
                  </a:lnTo>
                  <a:lnTo>
                    <a:pt x="171" y="117"/>
                  </a:lnTo>
                  <a:lnTo>
                    <a:pt x="126" y="60"/>
                  </a:lnTo>
                  <a:lnTo>
                    <a:pt x="133" y="108"/>
                  </a:lnTo>
                  <a:lnTo>
                    <a:pt x="94" y="49"/>
                  </a:lnTo>
                  <a:lnTo>
                    <a:pt x="88" y="93"/>
                  </a:lnTo>
                  <a:lnTo>
                    <a:pt x="63" y="42"/>
                  </a:lnTo>
                  <a:lnTo>
                    <a:pt x="51" y="86"/>
                  </a:lnTo>
                  <a:lnTo>
                    <a:pt x="32" y="43"/>
                  </a:lnTo>
                  <a:lnTo>
                    <a:pt x="23" y="78"/>
                  </a:lnTo>
                  <a:lnTo>
                    <a:pt x="21" y="72"/>
                  </a:lnTo>
                  <a:lnTo>
                    <a:pt x="18" y="60"/>
                  </a:lnTo>
                  <a:lnTo>
                    <a:pt x="13" y="43"/>
                  </a:lnTo>
                  <a:lnTo>
                    <a:pt x="8" y="31"/>
                  </a:lnTo>
                  <a:lnTo>
                    <a:pt x="3" y="19"/>
                  </a:lnTo>
                  <a:lnTo>
                    <a:pt x="1" y="1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8144" name="Freeform 32"/>
            <p:cNvSpPr>
              <a:spLocks/>
            </p:cNvSpPr>
            <p:nvPr/>
          </p:nvSpPr>
          <p:spPr bwMode="auto">
            <a:xfrm>
              <a:off x="1149" y="3068"/>
              <a:ext cx="77" cy="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3" y="19"/>
                </a:cxn>
                <a:cxn ang="0">
                  <a:pos x="116" y="22"/>
                </a:cxn>
                <a:cxn ang="0">
                  <a:pos x="125" y="30"/>
                </a:cxn>
                <a:cxn ang="0">
                  <a:pos x="135" y="42"/>
                </a:cxn>
                <a:cxn ang="0">
                  <a:pos x="146" y="61"/>
                </a:cxn>
                <a:cxn ang="0">
                  <a:pos x="153" y="78"/>
                </a:cxn>
                <a:cxn ang="0">
                  <a:pos x="154" y="91"/>
                </a:cxn>
                <a:cxn ang="0">
                  <a:pos x="153" y="99"/>
                </a:cxn>
                <a:cxn ang="0">
                  <a:pos x="152" y="101"/>
                </a:cxn>
                <a:cxn ang="0">
                  <a:pos x="113" y="42"/>
                </a:cxn>
                <a:cxn ang="0">
                  <a:pos x="119" y="92"/>
                </a:cxn>
                <a:cxn ang="0">
                  <a:pos x="84" y="34"/>
                </a:cxn>
                <a:cxn ang="0">
                  <a:pos x="80" y="78"/>
                </a:cxn>
                <a:cxn ang="0">
                  <a:pos x="57" y="31"/>
                </a:cxn>
                <a:cxn ang="0">
                  <a:pos x="46" y="72"/>
                </a:cxn>
                <a:cxn ang="0">
                  <a:pos x="29" y="34"/>
                </a:cxn>
                <a:cxn ang="0">
                  <a:pos x="21" y="67"/>
                </a:cxn>
                <a:cxn ang="0">
                  <a:pos x="20" y="62"/>
                </a:cxn>
                <a:cxn ang="0">
                  <a:pos x="16" y="50"/>
                </a:cxn>
                <a:cxn ang="0">
                  <a:pos x="12" y="37"/>
                </a:cxn>
                <a:cxn ang="0">
                  <a:pos x="7" y="25"/>
                </a:cxn>
                <a:cxn ang="0">
                  <a:pos x="4" y="16"/>
                </a:cxn>
                <a:cxn ang="0">
                  <a:pos x="1" y="8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54" h="101">
                  <a:moveTo>
                    <a:pt x="0" y="0"/>
                  </a:moveTo>
                  <a:lnTo>
                    <a:pt x="113" y="19"/>
                  </a:lnTo>
                  <a:lnTo>
                    <a:pt x="116" y="22"/>
                  </a:lnTo>
                  <a:lnTo>
                    <a:pt x="125" y="30"/>
                  </a:lnTo>
                  <a:lnTo>
                    <a:pt x="135" y="42"/>
                  </a:lnTo>
                  <a:lnTo>
                    <a:pt x="146" y="61"/>
                  </a:lnTo>
                  <a:lnTo>
                    <a:pt x="153" y="78"/>
                  </a:lnTo>
                  <a:lnTo>
                    <a:pt x="154" y="91"/>
                  </a:lnTo>
                  <a:lnTo>
                    <a:pt x="153" y="99"/>
                  </a:lnTo>
                  <a:lnTo>
                    <a:pt x="152" y="101"/>
                  </a:lnTo>
                  <a:lnTo>
                    <a:pt x="113" y="42"/>
                  </a:lnTo>
                  <a:lnTo>
                    <a:pt x="119" y="92"/>
                  </a:lnTo>
                  <a:lnTo>
                    <a:pt x="84" y="34"/>
                  </a:lnTo>
                  <a:lnTo>
                    <a:pt x="80" y="78"/>
                  </a:lnTo>
                  <a:lnTo>
                    <a:pt x="57" y="31"/>
                  </a:lnTo>
                  <a:lnTo>
                    <a:pt x="46" y="72"/>
                  </a:lnTo>
                  <a:lnTo>
                    <a:pt x="29" y="34"/>
                  </a:lnTo>
                  <a:lnTo>
                    <a:pt x="21" y="67"/>
                  </a:lnTo>
                  <a:lnTo>
                    <a:pt x="20" y="62"/>
                  </a:lnTo>
                  <a:lnTo>
                    <a:pt x="16" y="50"/>
                  </a:lnTo>
                  <a:lnTo>
                    <a:pt x="12" y="37"/>
                  </a:lnTo>
                  <a:lnTo>
                    <a:pt x="7" y="25"/>
                  </a:lnTo>
                  <a:lnTo>
                    <a:pt x="4" y="16"/>
                  </a:lnTo>
                  <a:lnTo>
                    <a:pt x="1" y="8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8145" name="Freeform 33"/>
            <p:cNvSpPr>
              <a:spLocks/>
            </p:cNvSpPr>
            <p:nvPr/>
          </p:nvSpPr>
          <p:spPr bwMode="auto">
            <a:xfrm>
              <a:off x="1365" y="2787"/>
              <a:ext cx="77" cy="51"/>
            </a:xfrm>
            <a:custGeom>
              <a:avLst/>
              <a:gdLst/>
              <a:ahLst/>
              <a:cxnLst>
                <a:cxn ang="0">
                  <a:pos x="156" y="0"/>
                </a:cxn>
                <a:cxn ang="0">
                  <a:pos x="42" y="20"/>
                </a:cxn>
                <a:cxn ang="0">
                  <a:pos x="38" y="22"/>
                </a:cxn>
                <a:cxn ang="0">
                  <a:pos x="30" y="30"/>
                </a:cxn>
                <a:cxn ang="0">
                  <a:pos x="20" y="43"/>
                </a:cxn>
                <a:cxn ang="0">
                  <a:pos x="8" y="61"/>
                </a:cxn>
                <a:cxn ang="0">
                  <a:pos x="1" y="79"/>
                </a:cxn>
                <a:cxn ang="0">
                  <a:pos x="0" y="91"/>
                </a:cxn>
                <a:cxn ang="0">
                  <a:pos x="1" y="99"/>
                </a:cxn>
                <a:cxn ang="0">
                  <a:pos x="2" y="102"/>
                </a:cxn>
                <a:cxn ang="0">
                  <a:pos x="42" y="43"/>
                </a:cxn>
                <a:cxn ang="0">
                  <a:pos x="36" y="93"/>
                </a:cxn>
                <a:cxn ang="0">
                  <a:pos x="72" y="36"/>
                </a:cxn>
                <a:cxn ang="0">
                  <a:pos x="75" y="79"/>
                </a:cxn>
                <a:cxn ang="0">
                  <a:pos x="98" y="32"/>
                </a:cxn>
                <a:cxn ang="0">
                  <a:pos x="108" y="73"/>
                </a:cxn>
                <a:cxn ang="0">
                  <a:pos x="126" y="36"/>
                </a:cxn>
                <a:cxn ang="0">
                  <a:pos x="134" y="67"/>
                </a:cxn>
                <a:cxn ang="0">
                  <a:pos x="135" y="63"/>
                </a:cxn>
                <a:cxn ang="0">
                  <a:pos x="138" y="51"/>
                </a:cxn>
                <a:cxn ang="0">
                  <a:pos x="143" y="37"/>
                </a:cxn>
                <a:cxn ang="0">
                  <a:pos x="148" y="26"/>
                </a:cxn>
                <a:cxn ang="0">
                  <a:pos x="151" y="17"/>
                </a:cxn>
                <a:cxn ang="0">
                  <a:pos x="153" y="8"/>
                </a:cxn>
                <a:cxn ang="0">
                  <a:pos x="156" y="3"/>
                </a:cxn>
                <a:cxn ang="0">
                  <a:pos x="156" y="0"/>
                </a:cxn>
              </a:cxnLst>
              <a:rect l="0" t="0" r="r" b="b"/>
              <a:pathLst>
                <a:path w="156" h="102">
                  <a:moveTo>
                    <a:pt x="156" y="0"/>
                  </a:moveTo>
                  <a:lnTo>
                    <a:pt x="42" y="20"/>
                  </a:lnTo>
                  <a:lnTo>
                    <a:pt x="38" y="22"/>
                  </a:lnTo>
                  <a:lnTo>
                    <a:pt x="30" y="30"/>
                  </a:lnTo>
                  <a:lnTo>
                    <a:pt x="20" y="43"/>
                  </a:lnTo>
                  <a:lnTo>
                    <a:pt x="8" y="61"/>
                  </a:lnTo>
                  <a:lnTo>
                    <a:pt x="1" y="79"/>
                  </a:lnTo>
                  <a:lnTo>
                    <a:pt x="0" y="91"/>
                  </a:lnTo>
                  <a:lnTo>
                    <a:pt x="1" y="99"/>
                  </a:lnTo>
                  <a:lnTo>
                    <a:pt x="2" y="102"/>
                  </a:lnTo>
                  <a:lnTo>
                    <a:pt x="42" y="43"/>
                  </a:lnTo>
                  <a:lnTo>
                    <a:pt x="36" y="93"/>
                  </a:lnTo>
                  <a:lnTo>
                    <a:pt x="72" y="36"/>
                  </a:lnTo>
                  <a:lnTo>
                    <a:pt x="75" y="79"/>
                  </a:lnTo>
                  <a:lnTo>
                    <a:pt x="98" y="32"/>
                  </a:lnTo>
                  <a:lnTo>
                    <a:pt x="108" y="73"/>
                  </a:lnTo>
                  <a:lnTo>
                    <a:pt x="126" y="36"/>
                  </a:lnTo>
                  <a:lnTo>
                    <a:pt x="134" y="67"/>
                  </a:lnTo>
                  <a:lnTo>
                    <a:pt x="135" y="63"/>
                  </a:lnTo>
                  <a:lnTo>
                    <a:pt x="138" y="51"/>
                  </a:lnTo>
                  <a:lnTo>
                    <a:pt x="143" y="37"/>
                  </a:lnTo>
                  <a:lnTo>
                    <a:pt x="148" y="26"/>
                  </a:lnTo>
                  <a:lnTo>
                    <a:pt x="151" y="17"/>
                  </a:lnTo>
                  <a:lnTo>
                    <a:pt x="153" y="8"/>
                  </a:lnTo>
                  <a:lnTo>
                    <a:pt x="156" y="3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8146" name="Freeform 34"/>
            <p:cNvSpPr>
              <a:spLocks/>
            </p:cNvSpPr>
            <p:nvPr/>
          </p:nvSpPr>
          <p:spPr bwMode="auto">
            <a:xfrm>
              <a:off x="1364" y="2940"/>
              <a:ext cx="77" cy="51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40" y="19"/>
                </a:cxn>
                <a:cxn ang="0">
                  <a:pos x="37" y="22"/>
                </a:cxn>
                <a:cxn ang="0">
                  <a:pos x="29" y="30"/>
                </a:cxn>
                <a:cxn ang="0">
                  <a:pos x="18" y="42"/>
                </a:cxn>
                <a:cxn ang="0">
                  <a:pos x="8" y="60"/>
                </a:cxn>
                <a:cxn ang="0">
                  <a:pos x="1" y="78"/>
                </a:cxn>
                <a:cxn ang="0">
                  <a:pos x="0" y="91"/>
                </a:cxn>
                <a:cxn ang="0">
                  <a:pos x="0" y="99"/>
                </a:cxn>
                <a:cxn ang="0">
                  <a:pos x="1" y="101"/>
                </a:cxn>
                <a:cxn ang="0">
                  <a:pos x="40" y="42"/>
                </a:cxn>
                <a:cxn ang="0">
                  <a:pos x="35" y="92"/>
                </a:cxn>
                <a:cxn ang="0">
                  <a:pos x="70" y="34"/>
                </a:cxn>
                <a:cxn ang="0">
                  <a:pos x="74" y="78"/>
                </a:cxn>
                <a:cxn ang="0">
                  <a:pos x="98" y="31"/>
                </a:cxn>
                <a:cxn ang="0">
                  <a:pos x="107" y="72"/>
                </a:cxn>
                <a:cxn ang="0">
                  <a:pos x="124" y="34"/>
                </a:cxn>
                <a:cxn ang="0">
                  <a:pos x="132" y="67"/>
                </a:cxn>
                <a:cxn ang="0">
                  <a:pos x="134" y="62"/>
                </a:cxn>
                <a:cxn ang="0">
                  <a:pos x="137" y="50"/>
                </a:cxn>
                <a:cxn ang="0">
                  <a:pos x="142" y="37"/>
                </a:cxn>
                <a:cxn ang="0">
                  <a:pos x="146" y="25"/>
                </a:cxn>
                <a:cxn ang="0">
                  <a:pos x="150" y="16"/>
                </a:cxn>
                <a:cxn ang="0">
                  <a:pos x="152" y="8"/>
                </a:cxn>
                <a:cxn ang="0">
                  <a:pos x="154" y="2"/>
                </a:cxn>
                <a:cxn ang="0">
                  <a:pos x="154" y="0"/>
                </a:cxn>
              </a:cxnLst>
              <a:rect l="0" t="0" r="r" b="b"/>
              <a:pathLst>
                <a:path w="154" h="101">
                  <a:moveTo>
                    <a:pt x="154" y="0"/>
                  </a:moveTo>
                  <a:lnTo>
                    <a:pt x="40" y="19"/>
                  </a:lnTo>
                  <a:lnTo>
                    <a:pt x="37" y="22"/>
                  </a:lnTo>
                  <a:lnTo>
                    <a:pt x="29" y="30"/>
                  </a:lnTo>
                  <a:lnTo>
                    <a:pt x="18" y="42"/>
                  </a:lnTo>
                  <a:lnTo>
                    <a:pt x="8" y="60"/>
                  </a:lnTo>
                  <a:lnTo>
                    <a:pt x="1" y="78"/>
                  </a:lnTo>
                  <a:lnTo>
                    <a:pt x="0" y="91"/>
                  </a:lnTo>
                  <a:lnTo>
                    <a:pt x="0" y="99"/>
                  </a:lnTo>
                  <a:lnTo>
                    <a:pt x="1" y="101"/>
                  </a:lnTo>
                  <a:lnTo>
                    <a:pt x="40" y="42"/>
                  </a:lnTo>
                  <a:lnTo>
                    <a:pt x="35" y="92"/>
                  </a:lnTo>
                  <a:lnTo>
                    <a:pt x="70" y="34"/>
                  </a:lnTo>
                  <a:lnTo>
                    <a:pt x="74" y="78"/>
                  </a:lnTo>
                  <a:lnTo>
                    <a:pt x="98" y="31"/>
                  </a:lnTo>
                  <a:lnTo>
                    <a:pt x="107" y="72"/>
                  </a:lnTo>
                  <a:lnTo>
                    <a:pt x="124" y="34"/>
                  </a:lnTo>
                  <a:lnTo>
                    <a:pt x="132" y="67"/>
                  </a:lnTo>
                  <a:lnTo>
                    <a:pt x="134" y="62"/>
                  </a:lnTo>
                  <a:lnTo>
                    <a:pt x="137" y="50"/>
                  </a:lnTo>
                  <a:lnTo>
                    <a:pt x="142" y="37"/>
                  </a:lnTo>
                  <a:lnTo>
                    <a:pt x="146" y="25"/>
                  </a:lnTo>
                  <a:lnTo>
                    <a:pt x="150" y="16"/>
                  </a:lnTo>
                  <a:lnTo>
                    <a:pt x="152" y="8"/>
                  </a:lnTo>
                  <a:lnTo>
                    <a:pt x="154" y="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8147" name="Freeform 35"/>
            <p:cNvSpPr>
              <a:spLocks/>
            </p:cNvSpPr>
            <p:nvPr/>
          </p:nvSpPr>
          <p:spPr bwMode="auto">
            <a:xfrm>
              <a:off x="1354" y="3094"/>
              <a:ext cx="77" cy="50"/>
            </a:xfrm>
            <a:custGeom>
              <a:avLst/>
              <a:gdLst/>
              <a:ahLst/>
              <a:cxnLst>
                <a:cxn ang="0">
                  <a:pos x="155" y="0"/>
                </a:cxn>
                <a:cxn ang="0">
                  <a:pos x="41" y="20"/>
                </a:cxn>
                <a:cxn ang="0">
                  <a:pos x="37" y="22"/>
                </a:cxn>
                <a:cxn ang="0">
                  <a:pos x="29" y="30"/>
                </a:cxn>
                <a:cxn ang="0">
                  <a:pos x="19" y="43"/>
                </a:cxn>
                <a:cxn ang="0">
                  <a:pos x="8" y="62"/>
                </a:cxn>
                <a:cxn ang="0">
                  <a:pos x="2" y="79"/>
                </a:cxn>
                <a:cxn ang="0">
                  <a:pos x="0" y="91"/>
                </a:cxn>
                <a:cxn ang="0">
                  <a:pos x="0" y="100"/>
                </a:cxn>
                <a:cxn ang="0">
                  <a:pos x="2" y="102"/>
                </a:cxn>
                <a:cxn ang="0">
                  <a:pos x="41" y="43"/>
                </a:cxn>
                <a:cxn ang="0">
                  <a:pos x="35" y="93"/>
                </a:cxn>
                <a:cxn ang="0">
                  <a:pos x="71" y="36"/>
                </a:cxn>
                <a:cxn ang="0">
                  <a:pos x="74" y="79"/>
                </a:cxn>
                <a:cxn ang="0">
                  <a:pos x="98" y="32"/>
                </a:cxn>
                <a:cxn ang="0">
                  <a:pos x="108" y="73"/>
                </a:cxn>
                <a:cxn ang="0">
                  <a:pos x="125" y="36"/>
                </a:cxn>
                <a:cxn ang="0">
                  <a:pos x="133" y="67"/>
                </a:cxn>
                <a:cxn ang="0">
                  <a:pos x="134" y="63"/>
                </a:cxn>
                <a:cxn ang="0">
                  <a:pos x="137" y="51"/>
                </a:cxn>
                <a:cxn ang="0">
                  <a:pos x="142" y="37"/>
                </a:cxn>
                <a:cxn ang="0">
                  <a:pos x="147" y="26"/>
                </a:cxn>
                <a:cxn ang="0">
                  <a:pos x="150" y="17"/>
                </a:cxn>
                <a:cxn ang="0">
                  <a:pos x="152" y="9"/>
                </a:cxn>
                <a:cxn ang="0">
                  <a:pos x="155" y="3"/>
                </a:cxn>
                <a:cxn ang="0">
                  <a:pos x="155" y="0"/>
                </a:cxn>
              </a:cxnLst>
              <a:rect l="0" t="0" r="r" b="b"/>
              <a:pathLst>
                <a:path w="155" h="102">
                  <a:moveTo>
                    <a:pt x="155" y="0"/>
                  </a:moveTo>
                  <a:lnTo>
                    <a:pt x="41" y="20"/>
                  </a:lnTo>
                  <a:lnTo>
                    <a:pt x="37" y="22"/>
                  </a:lnTo>
                  <a:lnTo>
                    <a:pt x="29" y="30"/>
                  </a:lnTo>
                  <a:lnTo>
                    <a:pt x="19" y="43"/>
                  </a:lnTo>
                  <a:lnTo>
                    <a:pt x="8" y="62"/>
                  </a:lnTo>
                  <a:lnTo>
                    <a:pt x="2" y="79"/>
                  </a:lnTo>
                  <a:lnTo>
                    <a:pt x="0" y="91"/>
                  </a:lnTo>
                  <a:lnTo>
                    <a:pt x="0" y="100"/>
                  </a:lnTo>
                  <a:lnTo>
                    <a:pt x="2" y="102"/>
                  </a:lnTo>
                  <a:lnTo>
                    <a:pt x="41" y="43"/>
                  </a:lnTo>
                  <a:lnTo>
                    <a:pt x="35" y="93"/>
                  </a:lnTo>
                  <a:lnTo>
                    <a:pt x="71" y="36"/>
                  </a:lnTo>
                  <a:lnTo>
                    <a:pt x="74" y="79"/>
                  </a:lnTo>
                  <a:lnTo>
                    <a:pt x="98" y="32"/>
                  </a:lnTo>
                  <a:lnTo>
                    <a:pt x="108" y="73"/>
                  </a:lnTo>
                  <a:lnTo>
                    <a:pt x="125" y="36"/>
                  </a:lnTo>
                  <a:lnTo>
                    <a:pt x="133" y="67"/>
                  </a:lnTo>
                  <a:lnTo>
                    <a:pt x="134" y="63"/>
                  </a:lnTo>
                  <a:lnTo>
                    <a:pt x="137" y="51"/>
                  </a:lnTo>
                  <a:lnTo>
                    <a:pt x="142" y="37"/>
                  </a:lnTo>
                  <a:lnTo>
                    <a:pt x="147" y="26"/>
                  </a:lnTo>
                  <a:lnTo>
                    <a:pt x="150" y="17"/>
                  </a:lnTo>
                  <a:lnTo>
                    <a:pt x="152" y="9"/>
                  </a:lnTo>
                  <a:lnTo>
                    <a:pt x="155" y="3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8148" name="Freeform 36"/>
            <p:cNvSpPr>
              <a:spLocks/>
            </p:cNvSpPr>
            <p:nvPr/>
          </p:nvSpPr>
          <p:spPr bwMode="auto">
            <a:xfrm>
              <a:off x="1318" y="2764"/>
              <a:ext cx="22" cy="23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4" y="1"/>
                </a:cxn>
                <a:cxn ang="0">
                  <a:pos x="7" y="6"/>
                </a:cxn>
                <a:cxn ang="0">
                  <a:pos x="2" y="13"/>
                </a:cxn>
                <a:cxn ang="0">
                  <a:pos x="0" y="22"/>
                </a:cxn>
                <a:cxn ang="0">
                  <a:pos x="1" y="30"/>
                </a:cxn>
                <a:cxn ang="0">
                  <a:pos x="6" y="37"/>
                </a:cxn>
                <a:cxn ang="0">
                  <a:pos x="13" y="43"/>
                </a:cxn>
                <a:cxn ang="0">
                  <a:pos x="21" y="45"/>
                </a:cxn>
                <a:cxn ang="0">
                  <a:pos x="29" y="44"/>
                </a:cxn>
                <a:cxn ang="0">
                  <a:pos x="36" y="39"/>
                </a:cxn>
                <a:cxn ang="0">
                  <a:pos x="40" y="33"/>
                </a:cxn>
                <a:cxn ang="0">
                  <a:pos x="43" y="23"/>
                </a:cxn>
                <a:cxn ang="0">
                  <a:pos x="41" y="14"/>
                </a:cxn>
                <a:cxn ang="0">
                  <a:pos x="37" y="7"/>
                </a:cxn>
                <a:cxn ang="0">
                  <a:pos x="30" y="3"/>
                </a:cxn>
                <a:cxn ang="0">
                  <a:pos x="22" y="0"/>
                </a:cxn>
              </a:cxnLst>
              <a:rect l="0" t="0" r="r" b="b"/>
              <a:pathLst>
                <a:path w="43" h="45">
                  <a:moveTo>
                    <a:pt x="22" y="0"/>
                  </a:moveTo>
                  <a:lnTo>
                    <a:pt x="14" y="1"/>
                  </a:lnTo>
                  <a:lnTo>
                    <a:pt x="7" y="6"/>
                  </a:lnTo>
                  <a:lnTo>
                    <a:pt x="2" y="13"/>
                  </a:lnTo>
                  <a:lnTo>
                    <a:pt x="0" y="22"/>
                  </a:lnTo>
                  <a:lnTo>
                    <a:pt x="1" y="30"/>
                  </a:lnTo>
                  <a:lnTo>
                    <a:pt x="6" y="37"/>
                  </a:lnTo>
                  <a:lnTo>
                    <a:pt x="13" y="43"/>
                  </a:lnTo>
                  <a:lnTo>
                    <a:pt x="21" y="45"/>
                  </a:lnTo>
                  <a:lnTo>
                    <a:pt x="29" y="44"/>
                  </a:lnTo>
                  <a:lnTo>
                    <a:pt x="36" y="39"/>
                  </a:lnTo>
                  <a:lnTo>
                    <a:pt x="40" y="33"/>
                  </a:lnTo>
                  <a:lnTo>
                    <a:pt x="43" y="23"/>
                  </a:lnTo>
                  <a:lnTo>
                    <a:pt x="41" y="14"/>
                  </a:lnTo>
                  <a:lnTo>
                    <a:pt x="37" y="7"/>
                  </a:lnTo>
                  <a:lnTo>
                    <a:pt x="30" y="3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8149" name="Freeform 37"/>
            <p:cNvSpPr>
              <a:spLocks/>
            </p:cNvSpPr>
            <p:nvPr/>
          </p:nvSpPr>
          <p:spPr bwMode="auto">
            <a:xfrm>
              <a:off x="1318" y="2962"/>
              <a:ext cx="22" cy="22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4" y="1"/>
                </a:cxn>
                <a:cxn ang="0">
                  <a:pos x="7" y="5"/>
                </a:cxn>
                <a:cxn ang="0">
                  <a:pos x="2" y="12"/>
                </a:cxn>
                <a:cxn ang="0">
                  <a:pos x="0" y="21"/>
                </a:cxn>
                <a:cxn ang="0">
                  <a:pos x="1" y="30"/>
                </a:cxn>
                <a:cxn ang="0">
                  <a:pos x="6" y="36"/>
                </a:cxn>
                <a:cxn ang="0">
                  <a:pos x="11" y="42"/>
                </a:cxn>
                <a:cxn ang="0">
                  <a:pos x="20" y="45"/>
                </a:cxn>
                <a:cxn ang="0">
                  <a:pos x="29" y="43"/>
                </a:cxn>
                <a:cxn ang="0">
                  <a:pos x="36" y="39"/>
                </a:cxn>
                <a:cxn ang="0">
                  <a:pos x="40" y="32"/>
                </a:cxn>
                <a:cxn ang="0">
                  <a:pos x="43" y="23"/>
                </a:cxn>
                <a:cxn ang="0">
                  <a:pos x="41" y="13"/>
                </a:cxn>
                <a:cxn ang="0">
                  <a:pos x="37" y="6"/>
                </a:cxn>
                <a:cxn ang="0">
                  <a:pos x="30" y="2"/>
                </a:cxn>
                <a:cxn ang="0">
                  <a:pos x="22" y="0"/>
                </a:cxn>
              </a:cxnLst>
              <a:rect l="0" t="0" r="r" b="b"/>
              <a:pathLst>
                <a:path w="43" h="45">
                  <a:moveTo>
                    <a:pt x="22" y="0"/>
                  </a:moveTo>
                  <a:lnTo>
                    <a:pt x="14" y="1"/>
                  </a:lnTo>
                  <a:lnTo>
                    <a:pt x="7" y="5"/>
                  </a:lnTo>
                  <a:lnTo>
                    <a:pt x="2" y="12"/>
                  </a:lnTo>
                  <a:lnTo>
                    <a:pt x="0" y="21"/>
                  </a:lnTo>
                  <a:lnTo>
                    <a:pt x="1" y="30"/>
                  </a:lnTo>
                  <a:lnTo>
                    <a:pt x="6" y="36"/>
                  </a:lnTo>
                  <a:lnTo>
                    <a:pt x="11" y="42"/>
                  </a:lnTo>
                  <a:lnTo>
                    <a:pt x="20" y="45"/>
                  </a:lnTo>
                  <a:lnTo>
                    <a:pt x="29" y="43"/>
                  </a:lnTo>
                  <a:lnTo>
                    <a:pt x="36" y="39"/>
                  </a:lnTo>
                  <a:lnTo>
                    <a:pt x="40" y="32"/>
                  </a:lnTo>
                  <a:lnTo>
                    <a:pt x="43" y="23"/>
                  </a:lnTo>
                  <a:lnTo>
                    <a:pt x="41" y="13"/>
                  </a:lnTo>
                  <a:lnTo>
                    <a:pt x="37" y="6"/>
                  </a:lnTo>
                  <a:lnTo>
                    <a:pt x="30" y="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8150" name="Freeform 38"/>
            <p:cNvSpPr>
              <a:spLocks/>
            </p:cNvSpPr>
            <p:nvPr/>
          </p:nvSpPr>
          <p:spPr bwMode="auto">
            <a:xfrm>
              <a:off x="1318" y="3159"/>
              <a:ext cx="22" cy="22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13" y="1"/>
                </a:cxn>
                <a:cxn ang="0">
                  <a:pos x="7" y="5"/>
                </a:cxn>
                <a:cxn ang="0">
                  <a:pos x="2" y="12"/>
                </a:cxn>
                <a:cxn ang="0">
                  <a:pos x="0" y="22"/>
                </a:cxn>
                <a:cxn ang="0">
                  <a:pos x="1" y="31"/>
                </a:cxn>
                <a:cxn ang="0">
                  <a:pos x="6" y="38"/>
                </a:cxn>
                <a:cxn ang="0">
                  <a:pos x="11" y="42"/>
                </a:cxn>
                <a:cxn ang="0">
                  <a:pos x="20" y="45"/>
                </a:cxn>
                <a:cxn ang="0">
                  <a:pos x="29" y="43"/>
                </a:cxn>
                <a:cxn ang="0">
                  <a:pos x="36" y="39"/>
                </a:cxn>
                <a:cxn ang="0">
                  <a:pos x="40" y="32"/>
                </a:cxn>
                <a:cxn ang="0">
                  <a:pos x="43" y="23"/>
                </a:cxn>
                <a:cxn ang="0">
                  <a:pos x="41" y="14"/>
                </a:cxn>
                <a:cxn ang="0">
                  <a:pos x="37" y="7"/>
                </a:cxn>
                <a:cxn ang="0">
                  <a:pos x="30" y="2"/>
                </a:cxn>
                <a:cxn ang="0">
                  <a:pos x="21" y="0"/>
                </a:cxn>
              </a:cxnLst>
              <a:rect l="0" t="0" r="r" b="b"/>
              <a:pathLst>
                <a:path w="43" h="45">
                  <a:moveTo>
                    <a:pt x="21" y="0"/>
                  </a:moveTo>
                  <a:lnTo>
                    <a:pt x="13" y="1"/>
                  </a:lnTo>
                  <a:lnTo>
                    <a:pt x="7" y="5"/>
                  </a:lnTo>
                  <a:lnTo>
                    <a:pt x="2" y="12"/>
                  </a:lnTo>
                  <a:lnTo>
                    <a:pt x="0" y="22"/>
                  </a:lnTo>
                  <a:lnTo>
                    <a:pt x="1" y="31"/>
                  </a:lnTo>
                  <a:lnTo>
                    <a:pt x="6" y="38"/>
                  </a:lnTo>
                  <a:lnTo>
                    <a:pt x="11" y="42"/>
                  </a:lnTo>
                  <a:lnTo>
                    <a:pt x="20" y="45"/>
                  </a:lnTo>
                  <a:lnTo>
                    <a:pt x="29" y="43"/>
                  </a:lnTo>
                  <a:lnTo>
                    <a:pt x="36" y="39"/>
                  </a:lnTo>
                  <a:lnTo>
                    <a:pt x="40" y="32"/>
                  </a:lnTo>
                  <a:lnTo>
                    <a:pt x="43" y="23"/>
                  </a:lnTo>
                  <a:lnTo>
                    <a:pt x="41" y="14"/>
                  </a:lnTo>
                  <a:lnTo>
                    <a:pt x="37" y="7"/>
                  </a:lnTo>
                  <a:lnTo>
                    <a:pt x="30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8151" name="Freeform 39"/>
            <p:cNvSpPr>
              <a:spLocks/>
            </p:cNvSpPr>
            <p:nvPr/>
          </p:nvSpPr>
          <p:spPr bwMode="auto">
            <a:xfrm>
              <a:off x="773" y="2611"/>
              <a:ext cx="1018" cy="93"/>
            </a:xfrm>
            <a:custGeom>
              <a:avLst/>
              <a:gdLst/>
              <a:ahLst/>
              <a:cxnLst>
                <a:cxn ang="0">
                  <a:pos x="2006" y="1"/>
                </a:cxn>
                <a:cxn ang="0">
                  <a:pos x="1973" y="8"/>
                </a:cxn>
                <a:cxn ang="0">
                  <a:pos x="1916" y="18"/>
                </a:cxn>
                <a:cxn ang="0">
                  <a:pos x="1834" y="32"/>
                </a:cxn>
                <a:cxn ang="0">
                  <a:pos x="1733" y="48"/>
                </a:cxn>
                <a:cxn ang="0">
                  <a:pos x="1613" y="67"/>
                </a:cxn>
                <a:cxn ang="0">
                  <a:pos x="1478" y="86"/>
                </a:cxn>
                <a:cxn ang="0">
                  <a:pos x="1329" y="105"/>
                </a:cxn>
                <a:cxn ang="0">
                  <a:pos x="1170" y="122"/>
                </a:cxn>
                <a:cxn ang="0">
                  <a:pos x="1002" y="137"/>
                </a:cxn>
                <a:cxn ang="0">
                  <a:pos x="828" y="149"/>
                </a:cxn>
                <a:cxn ang="0">
                  <a:pos x="665" y="155"/>
                </a:cxn>
                <a:cxn ang="0">
                  <a:pos x="523" y="158"/>
                </a:cxn>
                <a:cxn ang="0">
                  <a:pos x="402" y="157"/>
                </a:cxn>
                <a:cxn ang="0">
                  <a:pos x="302" y="152"/>
                </a:cxn>
                <a:cxn ang="0">
                  <a:pos x="220" y="146"/>
                </a:cxn>
                <a:cxn ang="0">
                  <a:pos x="156" y="138"/>
                </a:cxn>
                <a:cxn ang="0">
                  <a:pos x="106" y="130"/>
                </a:cxn>
                <a:cxn ang="0">
                  <a:pos x="70" y="123"/>
                </a:cxn>
                <a:cxn ang="0">
                  <a:pos x="48" y="117"/>
                </a:cxn>
                <a:cxn ang="0">
                  <a:pos x="37" y="114"/>
                </a:cxn>
                <a:cxn ang="0">
                  <a:pos x="0" y="149"/>
                </a:cxn>
                <a:cxn ang="0">
                  <a:pos x="7" y="151"/>
                </a:cxn>
                <a:cxn ang="0">
                  <a:pos x="28" y="155"/>
                </a:cxn>
                <a:cxn ang="0">
                  <a:pos x="65" y="162"/>
                </a:cxn>
                <a:cxn ang="0">
                  <a:pos x="119" y="169"/>
                </a:cxn>
                <a:cxn ang="0">
                  <a:pos x="189" y="176"/>
                </a:cxn>
                <a:cxn ang="0">
                  <a:pos x="279" y="182"/>
                </a:cxn>
                <a:cxn ang="0">
                  <a:pos x="388" y="184"/>
                </a:cxn>
                <a:cxn ang="0">
                  <a:pos x="517" y="184"/>
                </a:cxn>
                <a:cxn ang="0">
                  <a:pos x="669" y="179"/>
                </a:cxn>
                <a:cxn ang="0">
                  <a:pos x="844" y="167"/>
                </a:cxn>
                <a:cxn ang="0">
                  <a:pos x="1040" y="149"/>
                </a:cxn>
                <a:cxn ang="0">
                  <a:pos x="1226" y="130"/>
                </a:cxn>
                <a:cxn ang="0">
                  <a:pos x="1392" y="113"/>
                </a:cxn>
                <a:cxn ang="0">
                  <a:pos x="1539" y="97"/>
                </a:cxn>
                <a:cxn ang="0">
                  <a:pos x="1666" y="82"/>
                </a:cxn>
                <a:cxn ang="0">
                  <a:pos x="1775" y="69"/>
                </a:cxn>
                <a:cxn ang="0">
                  <a:pos x="1864" y="58"/>
                </a:cxn>
                <a:cxn ang="0">
                  <a:pos x="1935" y="48"/>
                </a:cxn>
                <a:cxn ang="0">
                  <a:pos x="1987" y="41"/>
                </a:cxn>
                <a:cxn ang="0">
                  <a:pos x="2021" y="37"/>
                </a:cxn>
                <a:cxn ang="0">
                  <a:pos x="2036" y="34"/>
                </a:cxn>
              </a:cxnLst>
              <a:rect l="0" t="0" r="r" b="b"/>
              <a:pathLst>
                <a:path w="2037" h="185">
                  <a:moveTo>
                    <a:pt x="2013" y="0"/>
                  </a:moveTo>
                  <a:lnTo>
                    <a:pt x="2011" y="0"/>
                  </a:lnTo>
                  <a:lnTo>
                    <a:pt x="2006" y="1"/>
                  </a:lnTo>
                  <a:lnTo>
                    <a:pt x="1999" y="2"/>
                  </a:lnTo>
                  <a:lnTo>
                    <a:pt x="1987" y="5"/>
                  </a:lnTo>
                  <a:lnTo>
                    <a:pt x="1973" y="8"/>
                  </a:lnTo>
                  <a:lnTo>
                    <a:pt x="1957" y="10"/>
                  </a:lnTo>
                  <a:lnTo>
                    <a:pt x="1938" y="14"/>
                  </a:lnTo>
                  <a:lnTo>
                    <a:pt x="1916" y="18"/>
                  </a:lnTo>
                  <a:lnTo>
                    <a:pt x="1890" y="23"/>
                  </a:lnTo>
                  <a:lnTo>
                    <a:pt x="1864" y="28"/>
                  </a:lnTo>
                  <a:lnTo>
                    <a:pt x="1834" y="32"/>
                  </a:lnTo>
                  <a:lnTo>
                    <a:pt x="1803" y="38"/>
                  </a:lnTo>
                  <a:lnTo>
                    <a:pt x="1768" y="43"/>
                  </a:lnTo>
                  <a:lnTo>
                    <a:pt x="1733" y="48"/>
                  </a:lnTo>
                  <a:lnTo>
                    <a:pt x="1695" y="55"/>
                  </a:lnTo>
                  <a:lnTo>
                    <a:pt x="1655" y="61"/>
                  </a:lnTo>
                  <a:lnTo>
                    <a:pt x="1613" y="67"/>
                  </a:lnTo>
                  <a:lnTo>
                    <a:pt x="1570" y="74"/>
                  </a:lnTo>
                  <a:lnTo>
                    <a:pt x="1524" y="79"/>
                  </a:lnTo>
                  <a:lnTo>
                    <a:pt x="1478" y="86"/>
                  </a:lnTo>
                  <a:lnTo>
                    <a:pt x="1430" y="92"/>
                  </a:lnTo>
                  <a:lnTo>
                    <a:pt x="1380" y="98"/>
                  </a:lnTo>
                  <a:lnTo>
                    <a:pt x="1329" y="105"/>
                  </a:lnTo>
                  <a:lnTo>
                    <a:pt x="1278" y="111"/>
                  </a:lnTo>
                  <a:lnTo>
                    <a:pt x="1225" y="116"/>
                  </a:lnTo>
                  <a:lnTo>
                    <a:pt x="1170" y="122"/>
                  </a:lnTo>
                  <a:lnTo>
                    <a:pt x="1115" y="127"/>
                  </a:lnTo>
                  <a:lnTo>
                    <a:pt x="1059" y="132"/>
                  </a:lnTo>
                  <a:lnTo>
                    <a:pt x="1002" y="137"/>
                  </a:lnTo>
                  <a:lnTo>
                    <a:pt x="945" y="141"/>
                  </a:lnTo>
                  <a:lnTo>
                    <a:pt x="887" y="145"/>
                  </a:lnTo>
                  <a:lnTo>
                    <a:pt x="828" y="149"/>
                  </a:lnTo>
                  <a:lnTo>
                    <a:pt x="771" y="152"/>
                  </a:lnTo>
                  <a:lnTo>
                    <a:pt x="717" y="154"/>
                  </a:lnTo>
                  <a:lnTo>
                    <a:pt x="665" y="155"/>
                  </a:lnTo>
                  <a:lnTo>
                    <a:pt x="614" y="157"/>
                  </a:lnTo>
                  <a:lnTo>
                    <a:pt x="568" y="158"/>
                  </a:lnTo>
                  <a:lnTo>
                    <a:pt x="523" y="158"/>
                  </a:lnTo>
                  <a:lnTo>
                    <a:pt x="480" y="158"/>
                  </a:lnTo>
                  <a:lnTo>
                    <a:pt x="440" y="158"/>
                  </a:lnTo>
                  <a:lnTo>
                    <a:pt x="402" y="157"/>
                  </a:lnTo>
                  <a:lnTo>
                    <a:pt x="367" y="155"/>
                  </a:lnTo>
                  <a:lnTo>
                    <a:pt x="334" y="154"/>
                  </a:lnTo>
                  <a:lnTo>
                    <a:pt x="302" y="152"/>
                  </a:lnTo>
                  <a:lnTo>
                    <a:pt x="273" y="151"/>
                  </a:lnTo>
                  <a:lnTo>
                    <a:pt x="245" y="149"/>
                  </a:lnTo>
                  <a:lnTo>
                    <a:pt x="220" y="146"/>
                  </a:lnTo>
                  <a:lnTo>
                    <a:pt x="197" y="144"/>
                  </a:lnTo>
                  <a:lnTo>
                    <a:pt x="175" y="142"/>
                  </a:lnTo>
                  <a:lnTo>
                    <a:pt x="156" y="138"/>
                  </a:lnTo>
                  <a:lnTo>
                    <a:pt x="137" y="136"/>
                  </a:lnTo>
                  <a:lnTo>
                    <a:pt x="121" y="134"/>
                  </a:lnTo>
                  <a:lnTo>
                    <a:pt x="106" y="130"/>
                  </a:lnTo>
                  <a:lnTo>
                    <a:pt x="92" y="128"/>
                  </a:lnTo>
                  <a:lnTo>
                    <a:pt x="81" y="126"/>
                  </a:lnTo>
                  <a:lnTo>
                    <a:pt x="70" y="123"/>
                  </a:lnTo>
                  <a:lnTo>
                    <a:pt x="62" y="121"/>
                  </a:lnTo>
                  <a:lnTo>
                    <a:pt x="54" y="119"/>
                  </a:lnTo>
                  <a:lnTo>
                    <a:pt x="48" y="117"/>
                  </a:lnTo>
                  <a:lnTo>
                    <a:pt x="43" y="116"/>
                  </a:lnTo>
                  <a:lnTo>
                    <a:pt x="39" y="114"/>
                  </a:lnTo>
                  <a:lnTo>
                    <a:pt x="37" y="114"/>
                  </a:lnTo>
                  <a:lnTo>
                    <a:pt x="35" y="113"/>
                  </a:lnTo>
                  <a:lnTo>
                    <a:pt x="35" y="113"/>
                  </a:lnTo>
                  <a:lnTo>
                    <a:pt x="0" y="149"/>
                  </a:lnTo>
                  <a:lnTo>
                    <a:pt x="1" y="149"/>
                  </a:lnTo>
                  <a:lnTo>
                    <a:pt x="3" y="150"/>
                  </a:lnTo>
                  <a:lnTo>
                    <a:pt x="7" y="151"/>
                  </a:lnTo>
                  <a:lnTo>
                    <a:pt x="13" y="152"/>
                  </a:lnTo>
                  <a:lnTo>
                    <a:pt x="20" y="153"/>
                  </a:lnTo>
                  <a:lnTo>
                    <a:pt x="28" y="155"/>
                  </a:lnTo>
                  <a:lnTo>
                    <a:pt x="39" y="158"/>
                  </a:lnTo>
                  <a:lnTo>
                    <a:pt x="51" y="160"/>
                  </a:lnTo>
                  <a:lnTo>
                    <a:pt x="65" y="162"/>
                  </a:lnTo>
                  <a:lnTo>
                    <a:pt x="81" y="165"/>
                  </a:lnTo>
                  <a:lnTo>
                    <a:pt x="99" y="167"/>
                  </a:lnTo>
                  <a:lnTo>
                    <a:pt x="119" y="169"/>
                  </a:lnTo>
                  <a:lnTo>
                    <a:pt x="139" y="172"/>
                  </a:lnTo>
                  <a:lnTo>
                    <a:pt x="164" y="174"/>
                  </a:lnTo>
                  <a:lnTo>
                    <a:pt x="189" y="176"/>
                  </a:lnTo>
                  <a:lnTo>
                    <a:pt x="217" y="179"/>
                  </a:lnTo>
                  <a:lnTo>
                    <a:pt x="247" y="180"/>
                  </a:lnTo>
                  <a:lnTo>
                    <a:pt x="279" y="182"/>
                  </a:lnTo>
                  <a:lnTo>
                    <a:pt x="312" y="183"/>
                  </a:lnTo>
                  <a:lnTo>
                    <a:pt x="349" y="184"/>
                  </a:lnTo>
                  <a:lnTo>
                    <a:pt x="388" y="184"/>
                  </a:lnTo>
                  <a:lnTo>
                    <a:pt x="429" y="185"/>
                  </a:lnTo>
                  <a:lnTo>
                    <a:pt x="472" y="184"/>
                  </a:lnTo>
                  <a:lnTo>
                    <a:pt x="517" y="184"/>
                  </a:lnTo>
                  <a:lnTo>
                    <a:pt x="566" y="183"/>
                  </a:lnTo>
                  <a:lnTo>
                    <a:pt x="616" y="181"/>
                  </a:lnTo>
                  <a:lnTo>
                    <a:pt x="669" y="179"/>
                  </a:lnTo>
                  <a:lnTo>
                    <a:pt x="725" y="175"/>
                  </a:lnTo>
                  <a:lnTo>
                    <a:pt x="783" y="172"/>
                  </a:lnTo>
                  <a:lnTo>
                    <a:pt x="844" y="167"/>
                  </a:lnTo>
                  <a:lnTo>
                    <a:pt x="908" y="161"/>
                  </a:lnTo>
                  <a:lnTo>
                    <a:pt x="973" y="155"/>
                  </a:lnTo>
                  <a:lnTo>
                    <a:pt x="1040" y="149"/>
                  </a:lnTo>
                  <a:lnTo>
                    <a:pt x="1104" y="143"/>
                  </a:lnTo>
                  <a:lnTo>
                    <a:pt x="1166" y="136"/>
                  </a:lnTo>
                  <a:lnTo>
                    <a:pt x="1226" y="130"/>
                  </a:lnTo>
                  <a:lnTo>
                    <a:pt x="1283" y="124"/>
                  </a:lnTo>
                  <a:lnTo>
                    <a:pt x="1339" y="119"/>
                  </a:lnTo>
                  <a:lnTo>
                    <a:pt x="1392" y="113"/>
                  </a:lnTo>
                  <a:lnTo>
                    <a:pt x="1442" y="107"/>
                  </a:lnTo>
                  <a:lnTo>
                    <a:pt x="1492" y="101"/>
                  </a:lnTo>
                  <a:lnTo>
                    <a:pt x="1539" y="97"/>
                  </a:lnTo>
                  <a:lnTo>
                    <a:pt x="1583" y="91"/>
                  </a:lnTo>
                  <a:lnTo>
                    <a:pt x="1626" y="86"/>
                  </a:lnTo>
                  <a:lnTo>
                    <a:pt x="1666" y="82"/>
                  </a:lnTo>
                  <a:lnTo>
                    <a:pt x="1705" y="77"/>
                  </a:lnTo>
                  <a:lnTo>
                    <a:pt x="1741" y="73"/>
                  </a:lnTo>
                  <a:lnTo>
                    <a:pt x="1775" y="69"/>
                  </a:lnTo>
                  <a:lnTo>
                    <a:pt x="1806" y="64"/>
                  </a:lnTo>
                  <a:lnTo>
                    <a:pt x="1836" y="61"/>
                  </a:lnTo>
                  <a:lnTo>
                    <a:pt x="1864" y="58"/>
                  </a:lnTo>
                  <a:lnTo>
                    <a:pt x="1889" y="54"/>
                  </a:lnTo>
                  <a:lnTo>
                    <a:pt x="1914" y="52"/>
                  </a:lnTo>
                  <a:lnTo>
                    <a:pt x="1935" y="48"/>
                  </a:lnTo>
                  <a:lnTo>
                    <a:pt x="1954" y="46"/>
                  </a:lnTo>
                  <a:lnTo>
                    <a:pt x="1972" y="44"/>
                  </a:lnTo>
                  <a:lnTo>
                    <a:pt x="1987" y="41"/>
                  </a:lnTo>
                  <a:lnTo>
                    <a:pt x="2000" y="39"/>
                  </a:lnTo>
                  <a:lnTo>
                    <a:pt x="2011" y="38"/>
                  </a:lnTo>
                  <a:lnTo>
                    <a:pt x="2021" y="37"/>
                  </a:lnTo>
                  <a:lnTo>
                    <a:pt x="2028" y="36"/>
                  </a:lnTo>
                  <a:lnTo>
                    <a:pt x="2032" y="36"/>
                  </a:lnTo>
                  <a:lnTo>
                    <a:pt x="2036" y="34"/>
                  </a:lnTo>
                  <a:lnTo>
                    <a:pt x="2037" y="34"/>
                  </a:lnTo>
                  <a:lnTo>
                    <a:pt x="20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498152" name="Picture 40" descr="C:\Archivos de programa\Archivos comunes\Microsoft Shared\Clipart\cagcat50\PE01561_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95800"/>
            <a:ext cx="1066800" cy="1062038"/>
          </a:xfrm>
          <a:prstGeom prst="rect">
            <a:avLst/>
          </a:prstGeom>
          <a:noFill/>
        </p:spPr>
      </p:pic>
      <p:pic>
        <p:nvPicPr>
          <p:cNvPr id="1498153" name="Picture 41" descr="C:\Archivos de programa\Archivos comunes\Microsoft Shared\Clipart\cagcat50\BD04924_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28800"/>
            <a:ext cx="881063" cy="990600"/>
          </a:xfrm>
          <a:prstGeom prst="rect">
            <a:avLst/>
          </a:prstGeom>
          <a:noFill/>
        </p:spPr>
      </p:pic>
      <p:sp>
        <p:nvSpPr>
          <p:cNvPr id="1498154" name="Rectangle 42"/>
          <p:cNvSpPr>
            <a:spLocks noChangeArrowheads="1"/>
          </p:cNvSpPr>
          <p:nvPr/>
        </p:nvSpPr>
        <p:spPr bwMode="auto">
          <a:xfrm>
            <a:off x="1123950" y="3276600"/>
            <a:ext cx="7639050" cy="2301875"/>
          </a:xfrm>
          <a:prstGeom prst="rect">
            <a:avLst/>
          </a:prstGeom>
          <a:gradFill rotWithShape="0">
            <a:gsLst>
              <a:gs pos="0">
                <a:srgbClr val="CCFFFF">
                  <a:gamma/>
                  <a:shade val="83137"/>
                  <a:invGamma/>
                </a:srgbClr>
              </a:gs>
              <a:gs pos="50000">
                <a:srgbClr val="CCFFFF"/>
              </a:gs>
              <a:gs pos="100000">
                <a:srgbClr val="CCFFFF">
                  <a:gamma/>
                  <a:shade val="83137"/>
                  <a:invGamma/>
                </a:srgbClr>
              </a:gs>
            </a:gsLst>
            <a:lin ang="5400000" scaled="1"/>
          </a:gra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88925" indent="-288925" algn="l">
              <a:spcBef>
                <a:spcPct val="50000"/>
              </a:spcBef>
              <a:buClr>
                <a:srgbClr val="FF0000"/>
              </a:buClr>
              <a:buSzPct val="130000"/>
              <a:buFont typeface="Wingdings" pitchFamily="2" charset="2"/>
              <a:buChar char="Ø"/>
            </a:pPr>
            <a:r>
              <a:rPr lang="es-ES" sz="1600"/>
              <a:t>Creación Comité Promotor. 18 Cajas de Ahorros</a:t>
            </a:r>
          </a:p>
          <a:p>
            <a:pPr marL="288925" indent="-288925" algn="l">
              <a:spcBef>
                <a:spcPct val="50000"/>
              </a:spcBef>
              <a:buClr>
                <a:srgbClr val="FF0000"/>
              </a:buClr>
              <a:buSzPct val="130000"/>
              <a:buFont typeface="Wingdings" pitchFamily="2" charset="2"/>
              <a:buChar char="Ø"/>
            </a:pPr>
            <a:r>
              <a:rPr lang="es-ES" sz="1600"/>
              <a:t>Aprobación Proyecto de Remesas. Sesión COAS 29.JUN.2004</a:t>
            </a:r>
          </a:p>
          <a:p>
            <a:pPr marL="288925" indent="-288925" algn="l">
              <a:spcBef>
                <a:spcPct val="50000"/>
              </a:spcBef>
              <a:buClr>
                <a:srgbClr val="FF0000"/>
              </a:buClr>
              <a:buSzPct val="130000"/>
              <a:buFont typeface="Wingdings" pitchFamily="2" charset="2"/>
              <a:buChar char="Ø"/>
            </a:pPr>
            <a:r>
              <a:rPr lang="es-ES" sz="1600"/>
              <a:t>Creación de los Grupos de Trabajo de especialización funcional: técnico, operativo y jurídico</a:t>
            </a:r>
          </a:p>
          <a:p>
            <a:pPr marL="288925" indent="-288925" algn="l">
              <a:spcBef>
                <a:spcPct val="50000"/>
              </a:spcBef>
              <a:buClr>
                <a:srgbClr val="FF0000"/>
              </a:buClr>
              <a:buSzPct val="130000"/>
              <a:buFont typeface="Wingdings" pitchFamily="2" charset="2"/>
              <a:buChar char="Ø"/>
            </a:pPr>
            <a:r>
              <a:rPr lang="es-ES" sz="1600"/>
              <a:t>AGO-2004. Inicio del desarrollo de la aplicación y primeros acuerdos con “partners”</a:t>
            </a:r>
          </a:p>
          <a:p>
            <a:pPr marL="288925" indent="-288925" algn="l">
              <a:spcBef>
                <a:spcPct val="50000"/>
              </a:spcBef>
              <a:buClr>
                <a:srgbClr val="FF0000"/>
              </a:buClr>
              <a:buSzPct val="130000"/>
              <a:buFont typeface="Wingdings" pitchFamily="2" charset="2"/>
              <a:buChar char="Ø"/>
            </a:pPr>
            <a:r>
              <a:rPr lang="es-ES" sz="1600"/>
              <a:t>1.DIC.2004 Plataforma en real</a:t>
            </a:r>
          </a:p>
        </p:txBody>
      </p:sp>
      <p:sp>
        <p:nvSpPr>
          <p:cNvPr id="1498157" name="Rectangle 45"/>
          <p:cNvSpPr>
            <a:spLocks noChangeArrowheads="1"/>
          </p:cNvSpPr>
          <p:nvPr/>
        </p:nvSpPr>
        <p:spPr bwMode="auto">
          <a:xfrm>
            <a:off x="3973513" y="1600200"/>
            <a:ext cx="1195387" cy="284163"/>
          </a:xfrm>
          <a:prstGeom prst="rect">
            <a:avLst/>
          </a:prstGeom>
          <a:gradFill rotWithShape="0">
            <a:gsLst>
              <a:gs pos="0">
                <a:srgbClr val="FFCC99">
                  <a:gamma/>
                  <a:shade val="46275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2"/>
              </a:buClr>
              <a:buSzPct val="130000"/>
              <a:buFont typeface="Wingdings" pitchFamily="2" charset="2"/>
              <a:buNone/>
            </a:pPr>
            <a:r>
              <a:rPr lang="es-ES" sz="1200">
                <a:solidFill>
                  <a:schemeClr val="accent1"/>
                </a:solidFill>
              </a:rPr>
              <a:t>Año 2003</a:t>
            </a:r>
          </a:p>
        </p:txBody>
      </p:sp>
      <p:sp>
        <p:nvSpPr>
          <p:cNvPr id="1498159" name="Rectangle 47"/>
          <p:cNvSpPr>
            <a:spLocks noChangeArrowheads="1"/>
          </p:cNvSpPr>
          <p:nvPr/>
        </p:nvSpPr>
        <p:spPr bwMode="auto">
          <a:xfrm>
            <a:off x="3973513" y="2971800"/>
            <a:ext cx="1195387" cy="284163"/>
          </a:xfrm>
          <a:prstGeom prst="rect">
            <a:avLst/>
          </a:prstGeom>
          <a:gradFill rotWithShape="0">
            <a:gsLst>
              <a:gs pos="0">
                <a:srgbClr val="FFCC99">
                  <a:gamma/>
                  <a:shade val="46275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2"/>
              </a:buClr>
              <a:buSzPct val="130000"/>
              <a:buFont typeface="Wingdings" pitchFamily="2" charset="2"/>
              <a:buNone/>
            </a:pPr>
            <a:r>
              <a:rPr lang="es-ES" sz="1200">
                <a:solidFill>
                  <a:schemeClr val="accent1"/>
                </a:solidFill>
              </a:rPr>
              <a:t>Año 2004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1730" name="Rectangle 1026"/>
          <p:cNvSpPr>
            <a:spLocks noChangeArrowheads="1"/>
          </p:cNvSpPr>
          <p:nvPr>
            <p:ph type="title"/>
          </p:nvPr>
        </p:nvSpPr>
        <p:spPr bwMode="auto">
          <a:xfrm>
            <a:off x="684213" y="762000"/>
            <a:ext cx="7848600" cy="457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_tradnl" sz="2000" b="1">
                <a:solidFill>
                  <a:srgbClr val="F1F55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Por qué un Proyecto de Cajas y Características del Servicio</a:t>
            </a:r>
            <a:endParaRPr lang="es-ES" sz="2000">
              <a:solidFill>
                <a:srgbClr val="F1F55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481743" name="Rectangle 1039"/>
          <p:cNvSpPr>
            <a:spLocks noChangeArrowheads="1"/>
          </p:cNvSpPr>
          <p:nvPr>
            <p:ph type="body" idx="1"/>
          </p:nvPr>
        </p:nvSpPr>
        <p:spPr bwMode="auto">
          <a:xfrm>
            <a:off x="0" y="1981200"/>
            <a:ext cx="3886200" cy="4648200"/>
          </a:xfrm>
          <a:noFill/>
          <a:ln w="38100" cmpd="dbl">
            <a:solidFill>
              <a:schemeClr val="tx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8925" indent="-288925">
              <a:buClr>
                <a:srgbClr val="FF0000"/>
              </a:buClr>
              <a:buFont typeface="Wingdings" pitchFamily="2" charset="2"/>
              <a:buChar char="Ø"/>
            </a:pPr>
            <a:r>
              <a:rPr lang="es-ES" sz="1600" b="1">
                <a:latin typeface="Tahoma" pitchFamily="34" charset="0"/>
              </a:rPr>
              <a:t>Universalidad. Toda la red abierta a todos.</a:t>
            </a:r>
          </a:p>
          <a:p>
            <a:pPr marL="288925" indent="-288925">
              <a:buClr>
                <a:srgbClr val="FF0000"/>
              </a:buClr>
              <a:buFont typeface="Wingdings" pitchFamily="2" charset="2"/>
              <a:buChar char="Ø"/>
            </a:pPr>
            <a:r>
              <a:rPr lang="es-ES" sz="1600" b="1">
                <a:latin typeface="Tahoma" pitchFamily="34" charset="0"/>
              </a:rPr>
              <a:t>Modelo bancario. Promotor de la bancarización en origen y en destino.</a:t>
            </a:r>
          </a:p>
          <a:p>
            <a:pPr marL="288925" indent="-288925">
              <a:buClr>
                <a:srgbClr val="FF0000"/>
              </a:buClr>
              <a:buFont typeface="Wingdings" pitchFamily="2" charset="2"/>
              <a:buChar char="Ø"/>
            </a:pPr>
            <a:r>
              <a:rPr lang="es-ES" sz="1600" b="1">
                <a:latin typeface="Tahoma" pitchFamily="34" charset="0"/>
              </a:rPr>
              <a:t>Plataforma técnico-operativa específica.</a:t>
            </a:r>
          </a:p>
          <a:p>
            <a:pPr marL="288925" indent="-288925">
              <a:buClr>
                <a:srgbClr val="FF0000"/>
              </a:buClr>
              <a:buFont typeface="Wingdings" pitchFamily="2" charset="2"/>
              <a:buChar char="Ø"/>
            </a:pPr>
            <a:r>
              <a:rPr lang="es-ES" sz="1600" b="1">
                <a:latin typeface="Tahoma" pitchFamily="34" charset="0"/>
              </a:rPr>
              <a:t>Cada Caja establece su modelo de negocio y compite en el mercado de forma independiente.</a:t>
            </a:r>
          </a:p>
          <a:p>
            <a:pPr marL="288925" indent="-288925">
              <a:buClr>
                <a:srgbClr val="FF0000"/>
              </a:buClr>
              <a:buFont typeface="Wingdings" pitchFamily="2" charset="2"/>
              <a:buChar char="Ø"/>
            </a:pPr>
            <a:r>
              <a:rPr lang="es-ES" sz="1600" b="1">
                <a:latin typeface="Tahoma" pitchFamily="34" charset="0"/>
              </a:rPr>
              <a:t>Compromiso social con los principios de las remesas de valor justo del IMCA.</a:t>
            </a:r>
          </a:p>
          <a:p>
            <a:pPr marL="288925" indent="-288925">
              <a:buClr>
                <a:srgbClr val="FF0000"/>
              </a:buClr>
              <a:buFont typeface="Wingdings" pitchFamily="2" charset="2"/>
              <a:buChar char="Ø"/>
            </a:pPr>
            <a:r>
              <a:rPr lang="es-ES" sz="1600" b="1">
                <a:latin typeface="Tahoma" pitchFamily="34" charset="0"/>
              </a:rPr>
              <a:t>Calidad y Eficiencia.</a:t>
            </a:r>
            <a:endParaRPr lang="es-ES" sz="1600" b="1">
              <a:solidFill>
                <a:schemeClr val="accent1"/>
              </a:solidFill>
              <a:latin typeface="Tahoma" pitchFamily="34" charset="0"/>
            </a:endParaRPr>
          </a:p>
        </p:txBody>
      </p:sp>
      <p:sp>
        <p:nvSpPr>
          <p:cNvPr id="1481744" name="Rectangle 1040"/>
          <p:cNvSpPr>
            <a:spLocks noChangeArrowheads="1"/>
          </p:cNvSpPr>
          <p:nvPr/>
        </p:nvSpPr>
        <p:spPr bwMode="auto">
          <a:xfrm>
            <a:off x="5029200" y="1981200"/>
            <a:ext cx="3962400" cy="4648200"/>
          </a:xfrm>
          <a:prstGeom prst="rect">
            <a:avLst/>
          </a:prstGeom>
          <a:noFill/>
          <a:ln w="38100" cmpd="dbl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buSzPct val="130000"/>
              <a:buFont typeface="Wingdings" pitchFamily="2" charset="2"/>
              <a:buChar char="Ø"/>
            </a:pPr>
            <a:r>
              <a:rPr lang="es-ES" sz="1300">
                <a:latin typeface="Arial" pitchFamily="34" charset="0"/>
              </a:rPr>
              <a:t>Servicio dirigido a </a:t>
            </a:r>
            <a:r>
              <a:rPr lang="es-ES" sz="1300">
                <a:solidFill>
                  <a:schemeClr val="accent1"/>
                </a:solidFill>
                <a:latin typeface="Arial" pitchFamily="34" charset="0"/>
              </a:rPr>
              <a:t>clientes y a no clientes</a:t>
            </a:r>
            <a:r>
              <a:rPr lang="es-ES" sz="1300">
                <a:latin typeface="Arial" pitchFamily="34" charset="0"/>
              </a:rPr>
              <a:t> de las Cajas y de los bancos corresponsales.</a:t>
            </a:r>
          </a:p>
          <a:p>
            <a:pPr marL="342900" indent="-342900" algn="l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buSzPct val="130000"/>
              <a:buFont typeface="Wingdings" pitchFamily="2" charset="2"/>
              <a:buChar char="Ø"/>
            </a:pPr>
            <a:r>
              <a:rPr lang="es-ES" sz="1300">
                <a:latin typeface="Arial" pitchFamily="34" charset="0"/>
              </a:rPr>
              <a:t>Aplicación integrada en el terminal de oficina</a:t>
            </a:r>
          </a:p>
          <a:p>
            <a:pPr marL="342900" indent="-342900" algn="l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buSzPct val="130000"/>
              <a:buFont typeface="Wingdings" pitchFamily="2" charset="2"/>
              <a:buChar char="Ø"/>
            </a:pPr>
            <a:r>
              <a:rPr lang="es-ES" sz="1300">
                <a:latin typeface="Arial" pitchFamily="34" charset="0"/>
              </a:rPr>
              <a:t>Necesidad de </a:t>
            </a:r>
            <a:r>
              <a:rPr lang="es-ES" sz="1300">
                <a:solidFill>
                  <a:schemeClr val="accent1"/>
                </a:solidFill>
                <a:latin typeface="Arial" pitchFamily="34" charset="0"/>
              </a:rPr>
              <a:t>pago en efectivo en destino</a:t>
            </a:r>
            <a:r>
              <a:rPr lang="es-ES" sz="1300">
                <a:latin typeface="Arial" pitchFamily="34" charset="0"/>
              </a:rPr>
              <a:t>; aunque persiguiendo bancarización en origen y en destino.</a:t>
            </a:r>
          </a:p>
          <a:p>
            <a:pPr marL="342900" indent="-342900" algn="l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buSzPct val="130000"/>
              <a:buFont typeface="Wingdings" pitchFamily="2" charset="2"/>
              <a:buChar char="Ø"/>
            </a:pPr>
            <a:r>
              <a:rPr lang="es-ES" sz="1300">
                <a:solidFill>
                  <a:schemeClr val="accent1"/>
                </a:solidFill>
                <a:latin typeface="Arial" pitchFamily="34" charset="0"/>
              </a:rPr>
              <a:t>Call Center</a:t>
            </a:r>
            <a:r>
              <a:rPr lang="es-ES" sz="1300">
                <a:latin typeface="Arial" pitchFamily="34" charset="0"/>
              </a:rPr>
              <a:t> en origen y en destino.</a:t>
            </a:r>
          </a:p>
          <a:p>
            <a:pPr marL="342900" indent="-342900" algn="l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buSzPct val="130000"/>
              <a:buFont typeface="Wingdings" pitchFamily="2" charset="2"/>
              <a:buChar char="Ø"/>
            </a:pPr>
            <a:r>
              <a:rPr lang="es-ES" sz="1300">
                <a:solidFill>
                  <a:schemeClr val="accent1"/>
                </a:solidFill>
                <a:latin typeface="Arial" pitchFamily="34" charset="0"/>
              </a:rPr>
              <a:t>Información diaria</a:t>
            </a:r>
            <a:r>
              <a:rPr lang="es-ES" sz="1300">
                <a:latin typeface="Arial" pitchFamily="34" charset="0"/>
              </a:rPr>
              <a:t> del estado de las órdenes de pago (pendientes o pagadas).</a:t>
            </a:r>
          </a:p>
          <a:p>
            <a:pPr marL="342900" indent="-342900" algn="l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buSzPct val="130000"/>
              <a:buFont typeface="Wingdings" pitchFamily="2" charset="2"/>
              <a:buChar char="Ø"/>
            </a:pPr>
            <a:r>
              <a:rPr lang="es-ES" sz="1300">
                <a:solidFill>
                  <a:schemeClr val="accent1"/>
                </a:solidFill>
                <a:latin typeface="Arial" pitchFamily="34" charset="0"/>
              </a:rPr>
              <a:t>Diferencial</a:t>
            </a:r>
            <a:r>
              <a:rPr lang="es-ES" sz="1300">
                <a:latin typeface="Arial" pitchFamily="34" charset="0"/>
              </a:rPr>
              <a:t> </a:t>
            </a:r>
            <a:r>
              <a:rPr lang="es-ES" sz="1300">
                <a:solidFill>
                  <a:schemeClr val="accent1"/>
                </a:solidFill>
                <a:latin typeface="Arial" pitchFamily="34" charset="0"/>
              </a:rPr>
              <a:t>de cambio</a:t>
            </a:r>
            <a:r>
              <a:rPr lang="es-ES" sz="1300" b="0">
                <a:latin typeface="Arial" pitchFamily="34" charset="0"/>
              </a:rPr>
              <a:t> </a:t>
            </a:r>
            <a:r>
              <a:rPr lang="es-ES" sz="1300">
                <a:latin typeface="Arial" pitchFamily="34" charset="0"/>
              </a:rPr>
              <a:t>controlado y de mercado.</a:t>
            </a:r>
          </a:p>
          <a:p>
            <a:pPr marL="342900" indent="-342900" algn="l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buSzPct val="130000"/>
              <a:buFont typeface="Wingdings" pitchFamily="2" charset="2"/>
              <a:buChar char="Ø"/>
            </a:pPr>
            <a:r>
              <a:rPr lang="es-ES" sz="1300">
                <a:solidFill>
                  <a:schemeClr val="accent1"/>
                </a:solidFill>
                <a:latin typeface="Arial" pitchFamily="34" charset="0"/>
              </a:rPr>
              <a:t>Sin deducción al beneficiario</a:t>
            </a:r>
            <a:r>
              <a:rPr lang="es-ES" sz="1300">
                <a:latin typeface="Arial" pitchFamily="34" charset="0"/>
              </a:rPr>
              <a:t>.</a:t>
            </a:r>
          </a:p>
          <a:p>
            <a:pPr marL="342900" indent="-342900" algn="l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buSzPct val="130000"/>
              <a:buFont typeface="Wingdings" pitchFamily="2" charset="2"/>
              <a:buChar char="Ø"/>
            </a:pPr>
            <a:r>
              <a:rPr lang="es-ES" sz="1300">
                <a:solidFill>
                  <a:schemeClr val="accent1"/>
                </a:solidFill>
                <a:latin typeface="Arial" pitchFamily="34" charset="0"/>
              </a:rPr>
              <a:t>Seguro. </a:t>
            </a:r>
          </a:p>
          <a:p>
            <a:pPr marL="342900" indent="-342900" algn="l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buSzPct val="130000"/>
              <a:buFont typeface="Wingdings" pitchFamily="2" charset="2"/>
              <a:buChar char="Ø"/>
            </a:pPr>
            <a:r>
              <a:rPr lang="es-ES" sz="1300">
                <a:solidFill>
                  <a:schemeClr val="accent1"/>
                </a:solidFill>
                <a:latin typeface="Arial" pitchFamily="34" charset="0"/>
              </a:rPr>
              <a:t>Transparente</a:t>
            </a:r>
            <a:r>
              <a:rPr lang="es-ES" sz="1300" b="0">
                <a:latin typeface="Arial" pitchFamily="34" charset="0"/>
              </a:rPr>
              <a:t> </a:t>
            </a:r>
            <a:r>
              <a:rPr lang="es-ES" sz="1300">
                <a:latin typeface="Arial" pitchFamily="34" charset="0"/>
              </a:rPr>
              <a:t>(para el ordenante y el beneficiario).</a:t>
            </a:r>
          </a:p>
          <a:p>
            <a:pPr marL="342900" indent="-342900" algn="l">
              <a:lnSpc>
                <a:spcPct val="90000"/>
              </a:lnSpc>
              <a:spcBef>
                <a:spcPct val="50000"/>
              </a:spcBef>
              <a:buClr>
                <a:srgbClr val="FF0000"/>
              </a:buClr>
              <a:buSzPct val="130000"/>
              <a:buFont typeface="Wingdings" pitchFamily="2" charset="2"/>
              <a:buChar char="Ø"/>
            </a:pPr>
            <a:r>
              <a:rPr lang="es-ES" sz="1300">
                <a:solidFill>
                  <a:schemeClr val="accent1"/>
                </a:solidFill>
                <a:latin typeface="Arial" pitchFamily="34" charset="0"/>
              </a:rPr>
              <a:t>Remesas finalistas</a:t>
            </a:r>
            <a:r>
              <a:rPr lang="es-ES" sz="1300">
                <a:latin typeface="Arial" pitchFamily="34" charset="0"/>
              </a:rPr>
              <a:t>. El ordenante decide en qué se emplea el dinero.</a:t>
            </a:r>
          </a:p>
        </p:txBody>
      </p:sp>
      <p:sp>
        <p:nvSpPr>
          <p:cNvPr id="1481747" name="Rectangle 1043"/>
          <p:cNvSpPr>
            <a:spLocks noChangeArrowheads="1"/>
          </p:cNvSpPr>
          <p:nvPr/>
        </p:nvSpPr>
        <p:spPr bwMode="auto">
          <a:xfrm>
            <a:off x="5029200" y="1447800"/>
            <a:ext cx="3962400" cy="381000"/>
          </a:xfrm>
          <a:prstGeom prst="rect">
            <a:avLst/>
          </a:prstGeom>
          <a:gradFill rotWithShape="0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5400000" scaled="1"/>
          </a:gradFill>
          <a:ln w="38100" cmpd="dbl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ct val="50000"/>
              </a:spcBef>
              <a:buClr>
                <a:schemeClr val="tx2"/>
              </a:buClr>
              <a:buSzPct val="130000"/>
              <a:buFont typeface="Wingdings" pitchFamily="2" charset="2"/>
              <a:buNone/>
            </a:pPr>
            <a:r>
              <a:rPr lang="es-ES" sz="1600">
                <a:solidFill>
                  <a:schemeClr val="accent1"/>
                </a:solidFill>
                <a:latin typeface="Arial" pitchFamily="34" charset="0"/>
              </a:rPr>
              <a:t>Características de la Plataforma</a:t>
            </a:r>
          </a:p>
        </p:txBody>
      </p:sp>
      <p:sp>
        <p:nvSpPr>
          <p:cNvPr id="1481748" name="Rectangle 1044"/>
          <p:cNvSpPr>
            <a:spLocks noChangeArrowheads="1"/>
          </p:cNvSpPr>
          <p:nvPr/>
        </p:nvSpPr>
        <p:spPr bwMode="auto">
          <a:xfrm>
            <a:off x="0" y="1447800"/>
            <a:ext cx="3886200" cy="381000"/>
          </a:xfrm>
          <a:prstGeom prst="rect">
            <a:avLst/>
          </a:prstGeom>
          <a:gradFill rotWithShape="0">
            <a:gsLst>
              <a:gs pos="0">
                <a:srgbClr val="CCFFCC">
                  <a:gamma/>
                  <a:shade val="46275"/>
                  <a:invGamma/>
                </a:srgbClr>
              </a:gs>
              <a:gs pos="50000">
                <a:srgbClr val="CCFFCC"/>
              </a:gs>
              <a:gs pos="100000">
                <a:srgbClr val="CCFFCC">
                  <a:gamma/>
                  <a:shade val="46275"/>
                  <a:invGamma/>
                </a:srgbClr>
              </a:gs>
            </a:gsLst>
            <a:lin ang="5400000" scaled="1"/>
          </a:gradFill>
          <a:ln w="38100" cmpd="dbl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ct val="50000"/>
              </a:spcBef>
              <a:buClr>
                <a:schemeClr val="tx2"/>
              </a:buClr>
              <a:buSzPct val="130000"/>
              <a:buFont typeface="Wingdings" pitchFamily="2" charset="2"/>
              <a:buNone/>
            </a:pPr>
            <a:r>
              <a:rPr lang="es-ES" sz="1600">
                <a:solidFill>
                  <a:schemeClr val="accent1"/>
                </a:solidFill>
                <a:latin typeface="Arial" pitchFamily="34" charset="0"/>
              </a:rPr>
              <a:t>Principios del Proyecto</a:t>
            </a:r>
          </a:p>
        </p:txBody>
      </p:sp>
      <p:sp>
        <p:nvSpPr>
          <p:cNvPr id="1481750" name="AutoShape 1046"/>
          <p:cNvSpPr>
            <a:spLocks noChangeArrowheads="1"/>
          </p:cNvSpPr>
          <p:nvPr/>
        </p:nvSpPr>
        <p:spPr bwMode="auto">
          <a:xfrm>
            <a:off x="3886200" y="2133600"/>
            <a:ext cx="1143000" cy="41910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9900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81751" name="Rectangle 1047"/>
          <p:cNvSpPr>
            <a:spLocks noChangeArrowheads="1"/>
          </p:cNvSpPr>
          <p:nvPr/>
        </p:nvSpPr>
        <p:spPr bwMode="auto">
          <a:xfrm>
            <a:off x="2138363" y="152400"/>
            <a:ext cx="4770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2000"/>
              <a:t>Remesas y Bancarización en España</a:t>
            </a:r>
            <a:endParaRPr lang="es-ES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2450" name="Rectangle 2"/>
          <p:cNvSpPr>
            <a:spLocks noChangeArrowheads="1"/>
          </p:cNvSpPr>
          <p:nvPr/>
        </p:nvSpPr>
        <p:spPr bwMode="auto">
          <a:xfrm>
            <a:off x="0" y="3962400"/>
            <a:ext cx="2819400" cy="2514600"/>
          </a:xfrm>
          <a:prstGeom prst="rect">
            <a:avLst/>
          </a:prstGeom>
          <a:solidFill>
            <a:srgbClr val="FFFFFF"/>
          </a:solidFill>
          <a:ln w="38100" cap="rnd">
            <a:solidFill>
              <a:schemeClr val="tx2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2452" name="Rectangle 4"/>
          <p:cNvSpPr>
            <a:spLocks noChangeArrowheads="1"/>
          </p:cNvSpPr>
          <p:nvPr/>
        </p:nvSpPr>
        <p:spPr bwMode="auto">
          <a:xfrm>
            <a:off x="0" y="1447800"/>
            <a:ext cx="2503488" cy="2438400"/>
          </a:xfrm>
          <a:prstGeom prst="rect">
            <a:avLst/>
          </a:prstGeom>
          <a:solidFill>
            <a:srgbClr val="FFFFFF"/>
          </a:solidFill>
          <a:ln w="38100" cap="rnd">
            <a:solidFill>
              <a:schemeClr val="tx2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12455" name="AutoShape 7"/>
          <p:cNvSpPr>
            <a:spLocks noChangeArrowheads="1"/>
          </p:cNvSpPr>
          <p:nvPr/>
        </p:nvSpPr>
        <p:spPr bwMode="auto">
          <a:xfrm>
            <a:off x="152400" y="5257800"/>
            <a:ext cx="2590800" cy="533400"/>
          </a:xfrm>
          <a:prstGeom prst="foldedCorner">
            <a:avLst>
              <a:gd name="adj" fmla="val 12500"/>
            </a:avLst>
          </a:prstGeom>
          <a:solidFill>
            <a:srgbClr val="666699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>
              <a:solidFill>
                <a:srgbClr val="FFCC66"/>
              </a:solidFill>
            </a:endParaRPr>
          </a:p>
          <a:p>
            <a:r>
              <a:rPr lang="es-ES">
                <a:solidFill>
                  <a:srgbClr val="FFCC66"/>
                </a:solidFill>
              </a:rPr>
              <a:t>El 80% de las remesas </a:t>
            </a:r>
          </a:p>
          <a:p>
            <a:r>
              <a:rPr lang="es-ES">
                <a:solidFill>
                  <a:srgbClr val="FFCC66"/>
                </a:solidFill>
              </a:rPr>
              <a:t>enviadas son en </a:t>
            </a:r>
            <a:r>
              <a:rPr lang="es-ES" u="sng">
                <a:solidFill>
                  <a:srgbClr val="FFCC66"/>
                </a:solidFill>
              </a:rPr>
              <a:t>USD</a:t>
            </a:r>
          </a:p>
          <a:p>
            <a:endParaRPr lang="es-ES">
              <a:solidFill>
                <a:srgbClr val="FFCC66"/>
              </a:solidFill>
            </a:endParaRPr>
          </a:p>
        </p:txBody>
      </p:sp>
      <p:sp>
        <p:nvSpPr>
          <p:cNvPr id="1512456" name="AutoShape 8"/>
          <p:cNvSpPr>
            <a:spLocks noChangeArrowheads="1"/>
          </p:cNvSpPr>
          <p:nvPr/>
        </p:nvSpPr>
        <p:spPr bwMode="auto">
          <a:xfrm>
            <a:off x="152400" y="4114800"/>
            <a:ext cx="2590800" cy="1079500"/>
          </a:xfrm>
          <a:prstGeom prst="foldedCorner">
            <a:avLst>
              <a:gd name="adj" fmla="val 12500"/>
            </a:avLst>
          </a:prstGeom>
          <a:solidFill>
            <a:srgbClr val="666699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>
              <a:solidFill>
                <a:schemeClr val="tx1"/>
              </a:solidFill>
            </a:endParaRPr>
          </a:p>
          <a:p>
            <a:r>
              <a:rPr lang="es-ES" u="sng">
                <a:solidFill>
                  <a:srgbClr val="FFCC66"/>
                </a:solidFill>
              </a:rPr>
              <a:t>IMPORTE MEDIO</a:t>
            </a:r>
          </a:p>
          <a:p>
            <a:r>
              <a:rPr lang="es-ES" u="sng">
                <a:solidFill>
                  <a:srgbClr val="FFCC66"/>
                </a:solidFill>
              </a:rPr>
              <a:t>APROX. POR REMESA</a:t>
            </a:r>
            <a:r>
              <a:rPr lang="es-ES">
                <a:solidFill>
                  <a:srgbClr val="FFCC66"/>
                </a:solidFill>
              </a:rPr>
              <a:t>:</a:t>
            </a:r>
          </a:p>
          <a:p>
            <a:r>
              <a:rPr lang="es-ES">
                <a:solidFill>
                  <a:srgbClr val="FFCC66"/>
                </a:solidFill>
              </a:rPr>
              <a:t>750 € (en 2006)</a:t>
            </a:r>
          </a:p>
          <a:p>
            <a:r>
              <a:rPr lang="es-ES">
                <a:solidFill>
                  <a:srgbClr val="FFCC66"/>
                </a:solidFill>
              </a:rPr>
              <a:t>833 € (en 2007)</a:t>
            </a:r>
          </a:p>
          <a:p>
            <a:endParaRPr lang="es-ES">
              <a:solidFill>
                <a:srgbClr val="FFCC66"/>
              </a:solidFill>
            </a:endParaRPr>
          </a:p>
        </p:txBody>
      </p:sp>
      <p:sp>
        <p:nvSpPr>
          <p:cNvPr id="1512458" name="Rectangle 10"/>
          <p:cNvSpPr>
            <a:spLocks noChangeArrowheads="1"/>
          </p:cNvSpPr>
          <p:nvPr/>
        </p:nvSpPr>
        <p:spPr bwMode="auto">
          <a:xfrm>
            <a:off x="1295400" y="762000"/>
            <a:ext cx="640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s-ES_tradnl" sz="2000">
                <a:solidFill>
                  <a:srgbClr val="F1F55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Algunos datos significativos</a:t>
            </a:r>
            <a:endParaRPr lang="es-ES" sz="2000" b="0">
              <a:solidFill>
                <a:srgbClr val="F1F55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512459" name="AutoShape 11"/>
          <p:cNvSpPr>
            <a:spLocks noChangeArrowheads="1"/>
          </p:cNvSpPr>
          <p:nvPr/>
        </p:nvSpPr>
        <p:spPr bwMode="auto">
          <a:xfrm>
            <a:off x="152400" y="5867400"/>
            <a:ext cx="2590800" cy="533400"/>
          </a:xfrm>
          <a:prstGeom prst="foldedCorner">
            <a:avLst>
              <a:gd name="adj" fmla="val 12500"/>
            </a:avLst>
          </a:prstGeom>
          <a:solidFill>
            <a:srgbClr val="666699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s-ES">
                <a:solidFill>
                  <a:srgbClr val="FFCC66"/>
                </a:solidFill>
              </a:rPr>
              <a:t>El 20% de las remesas </a:t>
            </a:r>
          </a:p>
          <a:p>
            <a:r>
              <a:rPr lang="es-ES">
                <a:solidFill>
                  <a:srgbClr val="FFCC66"/>
                </a:solidFill>
              </a:rPr>
              <a:t>enviadas son en </a:t>
            </a:r>
            <a:r>
              <a:rPr lang="es-ES" u="sng">
                <a:solidFill>
                  <a:srgbClr val="FFCC66"/>
                </a:solidFill>
              </a:rPr>
              <a:t>EUR</a:t>
            </a:r>
          </a:p>
        </p:txBody>
      </p:sp>
      <p:sp>
        <p:nvSpPr>
          <p:cNvPr id="1512460" name="AutoShape 12"/>
          <p:cNvSpPr>
            <a:spLocks noChangeArrowheads="1"/>
          </p:cNvSpPr>
          <p:nvPr/>
        </p:nvSpPr>
        <p:spPr bwMode="auto">
          <a:xfrm>
            <a:off x="152400" y="1676400"/>
            <a:ext cx="2286000" cy="838200"/>
          </a:xfrm>
          <a:prstGeom prst="foldedCorner">
            <a:avLst>
              <a:gd name="adj" fmla="val 12500"/>
            </a:avLst>
          </a:prstGeom>
          <a:solidFill>
            <a:srgbClr val="666699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>
              <a:solidFill>
                <a:schemeClr val="tx1"/>
              </a:solidFill>
            </a:endParaRPr>
          </a:p>
          <a:p>
            <a:r>
              <a:rPr lang="es-ES">
                <a:solidFill>
                  <a:schemeClr val="tx1"/>
                </a:solidFill>
              </a:rPr>
              <a:t>32 ENTIDADES</a:t>
            </a:r>
          </a:p>
          <a:p>
            <a:r>
              <a:rPr lang="es-ES">
                <a:solidFill>
                  <a:schemeClr val="tx1"/>
                </a:solidFill>
              </a:rPr>
              <a:t>+ DE 12.000 OFICINAS</a:t>
            </a:r>
          </a:p>
          <a:p>
            <a:endParaRPr lang="es-ES">
              <a:solidFill>
                <a:schemeClr val="tx1"/>
              </a:solidFill>
            </a:endParaRPr>
          </a:p>
        </p:txBody>
      </p:sp>
      <p:sp>
        <p:nvSpPr>
          <p:cNvPr id="1512461" name="AutoShape 13"/>
          <p:cNvSpPr>
            <a:spLocks noChangeArrowheads="1"/>
          </p:cNvSpPr>
          <p:nvPr/>
        </p:nvSpPr>
        <p:spPr bwMode="auto">
          <a:xfrm>
            <a:off x="152400" y="2819400"/>
            <a:ext cx="2305050" cy="914400"/>
          </a:xfrm>
          <a:prstGeom prst="foldedCorner">
            <a:avLst>
              <a:gd name="adj" fmla="val 12500"/>
            </a:avLst>
          </a:prstGeom>
          <a:solidFill>
            <a:srgbClr val="666699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s-ES">
                <a:solidFill>
                  <a:schemeClr val="tx1"/>
                </a:solidFill>
              </a:rPr>
              <a:t>17 PAÍSES</a:t>
            </a:r>
          </a:p>
          <a:p>
            <a:r>
              <a:rPr lang="es-ES">
                <a:solidFill>
                  <a:schemeClr val="tx1"/>
                </a:solidFill>
              </a:rPr>
              <a:t>85% INMIGRACIÓN</a:t>
            </a:r>
          </a:p>
          <a:p>
            <a:r>
              <a:rPr lang="es-ES">
                <a:solidFill>
                  <a:schemeClr val="tx1"/>
                </a:solidFill>
              </a:rPr>
              <a:t>EN ESPAÑA</a:t>
            </a:r>
            <a:r>
              <a:rPr lang="es-ES" sz="13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512463" name="Text Box 15"/>
          <p:cNvSpPr txBox="1">
            <a:spLocks noChangeArrowheads="1"/>
          </p:cNvSpPr>
          <p:nvPr/>
        </p:nvSpPr>
        <p:spPr bwMode="auto">
          <a:xfrm>
            <a:off x="3505200" y="3886200"/>
            <a:ext cx="4648200" cy="293688"/>
          </a:xfrm>
          <a:prstGeom prst="rect">
            <a:avLst/>
          </a:prstGeom>
          <a:gradFill rotWithShape="0">
            <a:gsLst>
              <a:gs pos="0">
                <a:srgbClr val="FFCC99">
                  <a:gamma/>
                  <a:shade val="46275"/>
                  <a:invGamma/>
                </a:srgbClr>
              </a:gs>
              <a:gs pos="50000">
                <a:srgbClr val="FFCC99"/>
              </a:gs>
              <a:gs pos="100000">
                <a:srgbClr val="FFCC99">
                  <a:gamma/>
                  <a:shade val="46275"/>
                  <a:invGamma/>
                </a:srgbClr>
              </a:gs>
            </a:gsLst>
            <a:lin ang="5400000" scaled="1"/>
          </a:gradFill>
          <a:ln w="190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200">
                <a:solidFill>
                  <a:srgbClr val="660066"/>
                </a:solidFill>
              </a:rPr>
              <a:t>PORCENTAJE DE OPERACIONES POR PPALES. PAÍSES</a:t>
            </a:r>
            <a:endParaRPr lang="es-ES">
              <a:solidFill>
                <a:srgbClr val="660066"/>
              </a:solidFill>
            </a:endParaRPr>
          </a:p>
        </p:txBody>
      </p:sp>
      <p:sp>
        <p:nvSpPr>
          <p:cNvPr id="1512499" name="Rectangle 51"/>
          <p:cNvSpPr>
            <a:spLocks noChangeArrowheads="1"/>
          </p:cNvSpPr>
          <p:nvPr/>
        </p:nvSpPr>
        <p:spPr bwMode="auto">
          <a:xfrm>
            <a:off x="2138363" y="152400"/>
            <a:ext cx="4770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2000"/>
              <a:t>Remesas y Bancarización en España</a:t>
            </a:r>
            <a:endParaRPr lang="es-ES" sz="2000"/>
          </a:p>
        </p:txBody>
      </p:sp>
      <p:pic>
        <p:nvPicPr>
          <p:cNvPr id="1512500" name="Picture 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371600"/>
            <a:ext cx="5508625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12501" name="Picture 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4114800"/>
            <a:ext cx="5581650" cy="250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162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684213" y="762000"/>
            <a:ext cx="7848600" cy="457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_tradnl" sz="2000" b="1">
                <a:solidFill>
                  <a:srgbClr val="F1F55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Distintos modelos de bancarización</a:t>
            </a:r>
            <a:endParaRPr lang="es-ES" sz="2000">
              <a:solidFill>
                <a:srgbClr val="F1F55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500167" name="Line 7"/>
          <p:cNvSpPr>
            <a:spLocks noChangeShapeType="1"/>
          </p:cNvSpPr>
          <p:nvPr/>
        </p:nvSpPr>
        <p:spPr bwMode="auto">
          <a:xfrm>
            <a:off x="4572000" y="1371600"/>
            <a:ext cx="0" cy="5486400"/>
          </a:xfrm>
          <a:prstGeom prst="line">
            <a:avLst/>
          </a:prstGeom>
          <a:noFill/>
          <a:ln w="158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00168" name="Line 8"/>
          <p:cNvSpPr>
            <a:spLocks noChangeShapeType="1"/>
          </p:cNvSpPr>
          <p:nvPr/>
        </p:nvSpPr>
        <p:spPr bwMode="auto">
          <a:xfrm>
            <a:off x="0" y="4038600"/>
            <a:ext cx="9144000" cy="0"/>
          </a:xfrm>
          <a:prstGeom prst="line">
            <a:avLst/>
          </a:prstGeom>
          <a:noFill/>
          <a:ln w="1587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00169" name="Rectangle 9"/>
          <p:cNvSpPr>
            <a:spLocks noChangeArrowheads="1"/>
          </p:cNvSpPr>
          <p:nvPr/>
        </p:nvSpPr>
        <p:spPr bwMode="auto">
          <a:xfrm>
            <a:off x="0" y="1524000"/>
            <a:ext cx="4267200" cy="344488"/>
          </a:xfrm>
          <a:prstGeom prst="rect">
            <a:avLst/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chemeClr val="tx1"/>
              </a:buClr>
              <a:buSzPct val="65000"/>
              <a:buFont typeface="Wingdings" pitchFamily="2" charset="2"/>
              <a:buNone/>
            </a:pPr>
            <a:r>
              <a:rPr lang="es-ES_tradnl" sz="1600">
                <a:solidFill>
                  <a:srgbClr val="3366FF"/>
                </a:solidFill>
                <a:latin typeface="Arial" pitchFamily="34" charset="0"/>
              </a:rPr>
              <a:t>Estrategia Global “No Diferenciación”</a:t>
            </a:r>
          </a:p>
        </p:txBody>
      </p:sp>
      <p:pic>
        <p:nvPicPr>
          <p:cNvPr id="1500170" name="Picture 10" descr="logo_laCaixa_princip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590800"/>
            <a:ext cx="1466850" cy="304800"/>
          </a:xfrm>
          <a:prstGeom prst="rect">
            <a:avLst/>
          </a:prstGeom>
          <a:noFill/>
        </p:spPr>
      </p:pic>
      <p:pic>
        <p:nvPicPr>
          <p:cNvPr id="1500171" name="Picture 11" descr="Caja Madrid">
            <a:hlinkClick r:id="rId4" tooltip="Inicio Caja Madrid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2535238"/>
            <a:ext cx="1582738" cy="360362"/>
          </a:xfrm>
          <a:prstGeom prst="rect">
            <a:avLst/>
          </a:prstGeom>
          <a:noFill/>
        </p:spPr>
      </p:pic>
      <p:sp>
        <p:nvSpPr>
          <p:cNvPr id="1500172" name="Rectangle 12"/>
          <p:cNvSpPr>
            <a:spLocks noChangeArrowheads="1"/>
          </p:cNvSpPr>
          <p:nvPr/>
        </p:nvSpPr>
        <p:spPr bwMode="auto">
          <a:xfrm>
            <a:off x="4876800" y="1447800"/>
            <a:ext cx="3854450" cy="504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chemeClr val="tx1"/>
              </a:buClr>
              <a:buSzPct val="65000"/>
              <a:buFont typeface="Wingdings" pitchFamily="2" charset="2"/>
              <a:buNone/>
            </a:pPr>
            <a:r>
              <a:rPr lang="es-ES_tradnl" sz="1600">
                <a:solidFill>
                  <a:srgbClr val="3366FF"/>
                </a:solidFill>
                <a:latin typeface="Arial" pitchFamily="34" charset="0"/>
              </a:rPr>
              <a:t>Oficinas de Servicios Especializadas</a:t>
            </a:r>
          </a:p>
        </p:txBody>
      </p:sp>
      <p:pic>
        <p:nvPicPr>
          <p:cNvPr id="1500173" name="Picture 13" descr="bbv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1828800"/>
            <a:ext cx="1303338" cy="762000"/>
          </a:xfrm>
          <a:prstGeom prst="rect">
            <a:avLst/>
          </a:prstGeom>
          <a:noFill/>
        </p:spPr>
      </p:pic>
      <p:pic>
        <p:nvPicPr>
          <p:cNvPr id="1500174" name="Picture 14" descr="Logo DineroExpres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10400" y="1981200"/>
            <a:ext cx="1482725" cy="268288"/>
          </a:xfrm>
          <a:prstGeom prst="rect">
            <a:avLst/>
          </a:prstGeom>
          <a:noFill/>
        </p:spPr>
      </p:pic>
      <p:pic>
        <p:nvPicPr>
          <p:cNvPr id="1500175" name="Picture 15" descr="Grupo Banco Popular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53000" y="3352800"/>
            <a:ext cx="1376363" cy="609600"/>
          </a:xfrm>
          <a:prstGeom prst="rect">
            <a:avLst/>
          </a:prstGeom>
          <a:noFill/>
        </p:spPr>
      </p:pic>
      <p:pic>
        <p:nvPicPr>
          <p:cNvPr id="1500176" name="Picture 1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39000" y="3505200"/>
            <a:ext cx="863600" cy="358775"/>
          </a:xfrm>
          <a:prstGeom prst="rect">
            <a:avLst/>
          </a:prstGeom>
          <a:noFill/>
        </p:spPr>
      </p:pic>
      <p:pic>
        <p:nvPicPr>
          <p:cNvPr id="1500177" name="Picture 17" descr="BEM Centro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86600" y="2792413"/>
            <a:ext cx="1439863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00178" name="Text Box 18"/>
          <p:cNvSpPr txBox="1">
            <a:spLocks noChangeArrowheads="1"/>
          </p:cNvSpPr>
          <p:nvPr/>
        </p:nvSpPr>
        <p:spPr bwMode="auto">
          <a:xfrm>
            <a:off x="4637088" y="2708275"/>
            <a:ext cx="2132012" cy="5270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/>
              <a:t>Grupo Peiró Amorin</a:t>
            </a:r>
          </a:p>
          <a:p>
            <a:r>
              <a:rPr lang="es-ES"/>
              <a:t> y 8 Cajas de Ahorros </a:t>
            </a:r>
          </a:p>
        </p:txBody>
      </p:sp>
      <p:sp>
        <p:nvSpPr>
          <p:cNvPr id="1500179" name="Rectangle 19"/>
          <p:cNvSpPr>
            <a:spLocks noChangeArrowheads="1"/>
          </p:cNvSpPr>
          <p:nvPr/>
        </p:nvSpPr>
        <p:spPr bwMode="auto">
          <a:xfrm>
            <a:off x="0" y="4114800"/>
            <a:ext cx="4114800" cy="344488"/>
          </a:xfrm>
          <a:prstGeom prst="rect">
            <a:avLst/>
          </a:prstGeom>
          <a:solidFill>
            <a:srgbClr val="EAEAEA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chemeClr val="tx1"/>
              </a:buClr>
              <a:buSzPct val="65000"/>
              <a:buFont typeface="Wingdings" pitchFamily="2" charset="2"/>
              <a:buNone/>
            </a:pPr>
            <a:r>
              <a:rPr lang="es-ES_tradnl" sz="1600">
                <a:solidFill>
                  <a:srgbClr val="3366FF"/>
                </a:solidFill>
                <a:latin typeface="Arial" pitchFamily="34" charset="0"/>
              </a:rPr>
              <a:t>Compra-Acuerdo con Remesadora</a:t>
            </a:r>
          </a:p>
        </p:txBody>
      </p:sp>
      <p:pic>
        <p:nvPicPr>
          <p:cNvPr id="1500180" name="Picture 20" descr="logoSantander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8600" y="4648200"/>
            <a:ext cx="1524000" cy="360363"/>
          </a:xfrm>
          <a:prstGeom prst="rect">
            <a:avLst/>
          </a:prstGeom>
          <a:noFill/>
        </p:spPr>
      </p:pic>
      <p:pic>
        <p:nvPicPr>
          <p:cNvPr id="1500181" name="Picture 21" descr="Latino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286000" y="4572000"/>
            <a:ext cx="18002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0182" name="Picture 22" descr="loBanestoLaz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8600" y="5181600"/>
            <a:ext cx="1466850" cy="358775"/>
          </a:xfrm>
          <a:prstGeom prst="rect">
            <a:avLst/>
          </a:prstGeom>
          <a:noFill/>
        </p:spPr>
      </p:pic>
      <p:pic>
        <p:nvPicPr>
          <p:cNvPr id="1500183" name="Picture 23" descr="logo_inici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438400" y="5181600"/>
            <a:ext cx="1793875" cy="358775"/>
          </a:xfrm>
          <a:prstGeom prst="rect">
            <a:avLst/>
          </a:prstGeom>
          <a:noFill/>
        </p:spPr>
      </p:pic>
      <p:pic>
        <p:nvPicPr>
          <p:cNvPr id="1500185" name="Picture 25" descr="Caja España.">
            <a:hlinkClick r:id="rId15" tooltip="Inicio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28600" y="5943600"/>
            <a:ext cx="1676400" cy="357188"/>
          </a:xfrm>
          <a:prstGeom prst="rect">
            <a:avLst/>
          </a:prstGeom>
          <a:noFill/>
        </p:spPr>
      </p:pic>
      <p:pic>
        <p:nvPicPr>
          <p:cNvPr id="1500191" name="Picture 31" descr="Página principal de Western Union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514600" y="5943600"/>
            <a:ext cx="1524000" cy="381000"/>
          </a:xfrm>
          <a:prstGeom prst="rect">
            <a:avLst/>
          </a:prstGeom>
          <a:noFill/>
        </p:spPr>
      </p:pic>
      <p:pic>
        <p:nvPicPr>
          <p:cNvPr id="1500192" name="Picture 32" descr="bravo color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486400" y="5486400"/>
            <a:ext cx="2667000" cy="609600"/>
          </a:xfrm>
          <a:prstGeom prst="rect">
            <a:avLst/>
          </a:prstGeom>
          <a:noFill/>
        </p:spPr>
      </p:pic>
      <p:sp>
        <p:nvSpPr>
          <p:cNvPr id="1500193" name="Text Box 33"/>
          <p:cNvSpPr txBox="1">
            <a:spLocks noChangeArrowheads="1"/>
          </p:cNvSpPr>
          <p:nvPr/>
        </p:nvSpPr>
        <p:spPr bwMode="auto">
          <a:xfrm>
            <a:off x="4724400" y="4800600"/>
            <a:ext cx="4114800" cy="5270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/>
              <a:t>Plataforma de Remesas de 32 Cajas de Ahorros</a:t>
            </a:r>
          </a:p>
        </p:txBody>
      </p:sp>
      <p:sp>
        <p:nvSpPr>
          <p:cNvPr id="1500194" name="Rectangle 34"/>
          <p:cNvSpPr>
            <a:spLocks noChangeArrowheads="1"/>
          </p:cNvSpPr>
          <p:nvPr/>
        </p:nvSpPr>
        <p:spPr bwMode="auto">
          <a:xfrm>
            <a:off x="2138363" y="152400"/>
            <a:ext cx="4770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2000"/>
              <a:t>Remesas y Bancarización en España</a:t>
            </a:r>
            <a:endParaRPr lang="es-ES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354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684213" y="762000"/>
            <a:ext cx="7848600" cy="457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_tradnl" sz="2000" b="1">
                <a:solidFill>
                  <a:srgbClr val="F1F55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Comentarios finales</a:t>
            </a:r>
            <a:endParaRPr lang="es-ES" sz="2000">
              <a:solidFill>
                <a:srgbClr val="F1F55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508358" name="AutoShape 6" descr="Cork"/>
          <p:cNvSpPr>
            <a:spLocks noChangeArrowheads="1"/>
          </p:cNvSpPr>
          <p:nvPr/>
        </p:nvSpPr>
        <p:spPr bwMode="auto">
          <a:xfrm>
            <a:off x="381000" y="1676400"/>
            <a:ext cx="8267700" cy="4953000"/>
          </a:xfrm>
          <a:prstGeom prst="roundRect">
            <a:avLst>
              <a:gd name="adj" fmla="val 2792"/>
            </a:avLst>
          </a:prstGeom>
          <a:blipFill dpi="0" rotWithShape="0">
            <a:blip r:embed="rId3" cstate="print"/>
            <a:srcRect/>
            <a:tile tx="0" ty="0" sx="100000" sy="100000" flip="none" algn="tl"/>
          </a:blipFill>
          <a:ln w="12700">
            <a:noFill/>
            <a:round/>
            <a:headEnd/>
            <a:tailEnd/>
          </a:ln>
          <a:effectLst>
            <a:prstShdw prst="shdw17" dist="17961" dir="2700000">
              <a:srgbClr val="996600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8366" name="Freeform 14"/>
          <p:cNvSpPr>
            <a:spLocks/>
          </p:cNvSpPr>
          <p:nvPr/>
        </p:nvSpPr>
        <p:spPr bwMode="auto">
          <a:xfrm>
            <a:off x="533400" y="1752600"/>
            <a:ext cx="7848600" cy="685800"/>
          </a:xfrm>
          <a:custGeom>
            <a:avLst/>
            <a:gdLst/>
            <a:ahLst/>
            <a:cxnLst>
              <a:cxn ang="0">
                <a:pos x="2221" y="22"/>
              </a:cxn>
              <a:cxn ang="0">
                <a:pos x="813" y="14"/>
              </a:cxn>
              <a:cxn ang="0">
                <a:pos x="61" y="6"/>
              </a:cxn>
              <a:cxn ang="0">
                <a:pos x="45" y="126"/>
              </a:cxn>
              <a:cxn ang="0">
                <a:pos x="61" y="414"/>
              </a:cxn>
              <a:cxn ang="0">
                <a:pos x="77" y="550"/>
              </a:cxn>
              <a:cxn ang="0">
                <a:pos x="269" y="574"/>
              </a:cxn>
              <a:cxn ang="0">
                <a:pos x="1277" y="582"/>
              </a:cxn>
              <a:cxn ang="0">
                <a:pos x="2133" y="606"/>
              </a:cxn>
              <a:cxn ang="0">
                <a:pos x="2253" y="630"/>
              </a:cxn>
              <a:cxn ang="0">
                <a:pos x="2413" y="598"/>
              </a:cxn>
              <a:cxn ang="0">
                <a:pos x="2413" y="542"/>
              </a:cxn>
              <a:cxn ang="0">
                <a:pos x="2397" y="334"/>
              </a:cxn>
              <a:cxn ang="0">
                <a:pos x="2403" y="40"/>
              </a:cxn>
              <a:cxn ang="0">
                <a:pos x="2334" y="19"/>
              </a:cxn>
              <a:cxn ang="0">
                <a:pos x="2221" y="22"/>
              </a:cxn>
            </a:cxnLst>
            <a:rect l="0" t="0" r="r" b="b"/>
            <a:pathLst>
              <a:path w="2447" h="631">
                <a:moveTo>
                  <a:pt x="2221" y="22"/>
                </a:moveTo>
                <a:cubicBezTo>
                  <a:pt x="1752" y="22"/>
                  <a:pt x="1282" y="17"/>
                  <a:pt x="813" y="14"/>
                </a:cubicBezTo>
                <a:cubicBezTo>
                  <a:pt x="558" y="7"/>
                  <a:pt x="316" y="0"/>
                  <a:pt x="61" y="6"/>
                </a:cubicBezTo>
                <a:cubicBezTo>
                  <a:pt x="0" y="26"/>
                  <a:pt x="22" y="79"/>
                  <a:pt x="45" y="126"/>
                </a:cubicBezTo>
                <a:cubicBezTo>
                  <a:pt x="64" y="275"/>
                  <a:pt x="48" y="131"/>
                  <a:pt x="61" y="414"/>
                </a:cubicBezTo>
                <a:cubicBezTo>
                  <a:pt x="63" y="460"/>
                  <a:pt x="45" y="518"/>
                  <a:pt x="77" y="550"/>
                </a:cubicBezTo>
                <a:cubicBezTo>
                  <a:pt x="123" y="596"/>
                  <a:pt x="205" y="573"/>
                  <a:pt x="269" y="574"/>
                </a:cubicBezTo>
                <a:cubicBezTo>
                  <a:pt x="605" y="579"/>
                  <a:pt x="941" y="579"/>
                  <a:pt x="1277" y="582"/>
                </a:cubicBezTo>
                <a:cubicBezTo>
                  <a:pt x="1562" y="590"/>
                  <a:pt x="1848" y="600"/>
                  <a:pt x="2133" y="606"/>
                </a:cubicBezTo>
                <a:cubicBezTo>
                  <a:pt x="2296" y="614"/>
                  <a:pt x="2206" y="631"/>
                  <a:pt x="2253" y="630"/>
                </a:cubicBezTo>
                <a:cubicBezTo>
                  <a:pt x="2307" y="612"/>
                  <a:pt x="2356" y="605"/>
                  <a:pt x="2413" y="598"/>
                </a:cubicBezTo>
                <a:cubicBezTo>
                  <a:pt x="2447" y="529"/>
                  <a:pt x="2424" y="599"/>
                  <a:pt x="2413" y="542"/>
                </a:cubicBezTo>
                <a:cubicBezTo>
                  <a:pt x="2411" y="530"/>
                  <a:pt x="2397" y="337"/>
                  <a:pt x="2397" y="334"/>
                </a:cubicBezTo>
                <a:cubicBezTo>
                  <a:pt x="2401" y="209"/>
                  <a:pt x="2403" y="165"/>
                  <a:pt x="2403" y="40"/>
                </a:cubicBezTo>
                <a:cubicBezTo>
                  <a:pt x="2406" y="19"/>
                  <a:pt x="2364" y="22"/>
                  <a:pt x="2334" y="19"/>
                </a:cubicBezTo>
                <a:cubicBezTo>
                  <a:pt x="2304" y="16"/>
                  <a:pt x="2245" y="22"/>
                  <a:pt x="2221" y="22"/>
                </a:cubicBezTo>
                <a:close/>
              </a:path>
            </a:pathLst>
          </a:custGeom>
          <a:solidFill>
            <a:srgbClr val="FFDB81"/>
          </a:solidFill>
          <a:ln w="127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8374" name="Rectangle 22"/>
          <p:cNvSpPr>
            <a:spLocks noChangeArrowheads="1"/>
          </p:cNvSpPr>
          <p:nvPr/>
        </p:nvSpPr>
        <p:spPr bwMode="auto">
          <a:xfrm>
            <a:off x="914400" y="1828800"/>
            <a:ext cx="7239000" cy="517525"/>
          </a:xfrm>
          <a:prstGeom prst="rect">
            <a:avLst/>
          </a:prstGeom>
          <a:solidFill>
            <a:srgbClr val="FFDB81"/>
          </a:solidFill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s-ES" b="0">
                <a:latin typeface="Arial" pitchFamily="34" charset="0"/>
              </a:rPr>
              <a:t>La entrada de bancos y cajas ha supuesto una rebaja significativa de las comisiones en estos últimos años </a:t>
            </a:r>
          </a:p>
        </p:txBody>
      </p:sp>
      <p:sp>
        <p:nvSpPr>
          <p:cNvPr id="1508379" name="Freeform 27"/>
          <p:cNvSpPr>
            <a:spLocks/>
          </p:cNvSpPr>
          <p:nvPr/>
        </p:nvSpPr>
        <p:spPr bwMode="auto">
          <a:xfrm>
            <a:off x="533400" y="2590800"/>
            <a:ext cx="7848600" cy="381000"/>
          </a:xfrm>
          <a:custGeom>
            <a:avLst/>
            <a:gdLst/>
            <a:ahLst/>
            <a:cxnLst>
              <a:cxn ang="0">
                <a:pos x="2221" y="25"/>
              </a:cxn>
              <a:cxn ang="0">
                <a:pos x="813" y="16"/>
              </a:cxn>
              <a:cxn ang="0">
                <a:pos x="61" y="7"/>
              </a:cxn>
              <a:cxn ang="0">
                <a:pos x="39" y="288"/>
              </a:cxn>
              <a:cxn ang="0">
                <a:pos x="61" y="465"/>
              </a:cxn>
              <a:cxn ang="0">
                <a:pos x="63" y="684"/>
              </a:cxn>
              <a:cxn ang="0">
                <a:pos x="243" y="678"/>
              </a:cxn>
              <a:cxn ang="0">
                <a:pos x="1233" y="684"/>
              </a:cxn>
              <a:cxn ang="0">
                <a:pos x="1923" y="684"/>
              </a:cxn>
              <a:cxn ang="0">
                <a:pos x="2253" y="708"/>
              </a:cxn>
              <a:cxn ang="0">
                <a:pos x="2349" y="690"/>
              </a:cxn>
              <a:cxn ang="0">
                <a:pos x="2391" y="564"/>
              </a:cxn>
              <a:cxn ang="0">
                <a:pos x="2397" y="375"/>
              </a:cxn>
              <a:cxn ang="0">
                <a:pos x="2397" y="126"/>
              </a:cxn>
              <a:cxn ang="0">
                <a:pos x="2295" y="36"/>
              </a:cxn>
              <a:cxn ang="0">
                <a:pos x="2221" y="25"/>
              </a:cxn>
            </a:cxnLst>
            <a:rect l="0" t="0" r="r" b="b"/>
            <a:pathLst>
              <a:path w="2402" h="709">
                <a:moveTo>
                  <a:pt x="2221" y="25"/>
                </a:moveTo>
                <a:cubicBezTo>
                  <a:pt x="1752" y="25"/>
                  <a:pt x="1282" y="19"/>
                  <a:pt x="813" y="16"/>
                </a:cubicBezTo>
                <a:cubicBezTo>
                  <a:pt x="558" y="8"/>
                  <a:pt x="316" y="0"/>
                  <a:pt x="61" y="7"/>
                </a:cubicBezTo>
                <a:cubicBezTo>
                  <a:pt x="0" y="29"/>
                  <a:pt x="16" y="235"/>
                  <a:pt x="39" y="288"/>
                </a:cubicBezTo>
                <a:cubicBezTo>
                  <a:pt x="58" y="455"/>
                  <a:pt x="48" y="147"/>
                  <a:pt x="61" y="465"/>
                </a:cubicBezTo>
                <a:cubicBezTo>
                  <a:pt x="63" y="517"/>
                  <a:pt x="31" y="648"/>
                  <a:pt x="63" y="684"/>
                </a:cubicBezTo>
                <a:cubicBezTo>
                  <a:pt x="123" y="690"/>
                  <a:pt x="179" y="677"/>
                  <a:pt x="243" y="678"/>
                </a:cubicBezTo>
                <a:cubicBezTo>
                  <a:pt x="579" y="684"/>
                  <a:pt x="897" y="681"/>
                  <a:pt x="1233" y="684"/>
                </a:cubicBezTo>
                <a:cubicBezTo>
                  <a:pt x="1518" y="693"/>
                  <a:pt x="1638" y="677"/>
                  <a:pt x="1923" y="684"/>
                </a:cubicBezTo>
                <a:cubicBezTo>
                  <a:pt x="2086" y="693"/>
                  <a:pt x="2206" y="709"/>
                  <a:pt x="2253" y="708"/>
                </a:cubicBezTo>
                <a:cubicBezTo>
                  <a:pt x="2307" y="688"/>
                  <a:pt x="2292" y="698"/>
                  <a:pt x="2349" y="690"/>
                </a:cubicBezTo>
                <a:cubicBezTo>
                  <a:pt x="2383" y="612"/>
                  <a:pt x="2402" y="628"/>
                  <a:pt x="2391" y="564"/>
                </a:cubicBezTo>
                <a:cubicBezTo>
                  <a:pt x="2389" y="551"/>
                  <a:pt x="2397" y="379"/>
                  <a:pt x="2397" y="375"/>
                </a:cubicBezTo>
                <a:cubicBezTo>
                  <a:pt x="2401" y="235"/>
                  <a:pt x="2397" y="266"/>
                  <a:pt x="2397" y="126"/>
                </a:cubicBezTo>
                <a:cubicBezTo>
                  <a:pt x="2400" y="102"/>
                  <a:pt x="2324" y="53"/>
                  <a:pt x="2295" y="36"/>
                </a:cubicBezTo>
                <a:cubicBezTo>
                  <a:pt x="2266" y="19"/>
                  <a:pt x="2236" y="27"/>
                  <a:pt x="2221" y="25"/>
                </a:cubicBezTo>
                <a:close/>
              </a:path>
            </a:pathLst>
          </a:custGeom>
          <a:solidFill>
            <a:srgbClr val="FFDB81"/>
          </a:solidFill>
          <a:ln w="12700" cap="flat" cmpd="sng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8380" name="Rectangle 28"/>
          <p:cNvSpPr>
            <a:spLocks noChangeArrowheads="1"/>
          </p:cNvSpPr>
          <p:nvPr/>
        </p:nvSpPr>
        <p:spPr bwMode="auto">
          <a:xfrm>
            <a:off x="914400" y="2667000"/>
            <a:ext cx="6246813" cy="304800"/>
          </a:xfrm>
          <a:prstGeom prst="rect">
            <a:avLst/>
          </a:prstGeom>
          <a:solidFill>
            <a:srgbClr val="FFDB81"/>
          </a:solidFill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s-ES" b="0">
                <a:latin typeface="Arial" pitchFamily="34" charset="0"/>
              </a:rPr>
              <a:t>La remesa: ¿un gancho comercial o un servicio bancario más?</a:t>
            </a:r>
          </a:p>
        </p:txBody>
      </p:sp>
      <p:sp>
        <p:nvSpPr>
          <p:cNvPr id="1508382" name="Freeform 30"/>
          <p:cNvSpPr>
            <a:spLocks/>
          </p:cNvSpPr>
          <p:nvPr/>
        </p:nvSpPr>
        <p:spPr bwMode="auto">
          <a:xfrm>
            <a:off x="609600" y="3200400"/>
            <a:ext cx="7772400" cy="493713"/>
          </a:xfrm>
          <a:custGeom>
            <a:avLst/>
            <a:gdLst/>
            <a:ahLst/>
            <a:cxnLst>
              <a:cxn ang="0">
                <a:pos x="2221" y="22"/>
              </a:cxn>
              <a:cxn ang="0">
                <a:pos x="813" y="14"/>
              </a:cxn>
              <a:cxn ang="0">
                <a:pos x="61" y="6"/>
              </a:cxn>
              <a:cxn ang="0">
                <a:pos x="45" y="126"/>
              </a:cxn>
              <a:cxn ang="0">
                <a:pos x="61" y="414"/>
              </a:cxn>
              <a:cxn ang="0">
                <a:pos x="77" y="550"/>
              </a:cxn>
              <a:cxn ang="0">
                <a:pos x="269" y="574"/>
              </a:cxn>
              <a:cxn ang="0">
                <a:pos x="1277" y="582"/>
              </a:cxn>
              <a:cxn ang="0">
                <a:pos x="2133" y="606"/>
              </a:cxn>
              <a:cxn ang="0">
                <a:pos x="2253" y="630"/>
              </a:cxn>
              <a:cxn ang="0">
                <a:pos x="2413" y="598"/>
              </a:cxn>
              <a:cxn ang="0">
                <a:pos x="2413" y="542"/>
              </a:cxn>
              <a:cxn ang="0">
                <a:pos x="2397" y="334"/>
              </a:cxn>
              <a:cxn ang="0">
                <a:pos x="2403" y="40"/>
              </a:cxn>
              <a:cxn ang="0">
                <a:pos x="2334" y="19"/>
              </a:cxn>
              <a:cxn ang="0">
                <a:pos x="2221" y="22"/>
              </a:cxn>
            </a:cxnLst>
            <a:rect l="0" t="0" r="r" b="b"/>
            <a:pathLst>
              <a:path w="2447" h="631">
                <a:moveTo>
                  <a:pt x="2221" y="22"/>
                </a:moveTo>
                <a:cubicBezTo>
                  <a:pt x="1752" y="22"/>
                  <a:pt x="1282" y="17"/>
                  <a:pt x="813" y="14"/>
                </a:cubicBezTo>
                <a:cubicBezTo>
                  <a:pt x="558" y="7"/>
                  <a:pt x="316" y="0"/>
                  <a:pt x="61" y="6"/>
                </a:cubicBezTo>
                <a:cubicBezTo>
                  <a:pt x="0" y="26"/>
                  <a:pt x="22" y="79"/>
                  <a:pt x="45" y="126"/>
                </a:cubicBezTo>
                <a:cubicBezTo>
                  <a:pt x="64" y="275"/>
                  <a:pt x="48" y="131"/>
                  <a:pt x="61" y="414"/>
                </a:cubicBezTo>
                <a:cubicBezTo>
                  <a:pt x="63" y="460"/>
                  <a:pt x="45" y="518"/>
                  <a:pt x="77" y="550"/>
                </a:cubicBezTo>
                <a:cubicBezTo>
                  <a:pt x="123" y="596"/>
                  <a:pt x="205" y="573"/>
                  <a:pt x="269" y="574"/>
                </a:cubicBezTo>
                <a:cubicBezTo>
                  <a:pt x="605" y="579"/>
                  <a:pt x="941" y="579"/>
                  <a:pt x="1277" y="582"/>
                </a:cubicBezTo>
                <a:cubicBezTo>
                  <a:pt x="1562" y="590"/>
                  <a:pt x="1848" y="600"/>
                  <a:pt x="2133" y="606"/>
                </a:cubicBezTo>
                <a:cubicBezTo>
                  <a:pt x="2296" y="614"/>
                  <a:pt x="2206" y="631"/>
                  <a:pt x="2253" y="630"/>
                </a:cubicBezTo>
                <a:cubicBezTo>
                  <a:pt x="2307" y="612"/>
                  <a:pt x="2356" y="605"/>
                  <a:pt x="2413" y="598"/>
                </a:cubicBezTo>
                <a:cubicBezTo>
                  <a:pt x="2447" y="529"/>
                  <a:pt x="2424" y="599"/>
                  <a:pt x="2413" y="542"/>
                </a:cubicBezTo>
                <a:cubicBezTo>
                  <a:pt x="2411" y="530"/>
                  <a:pt x="2397" y="337"/>
                  <a:pt x="2397" y="334"/>
                </a:cubicBezTo>
                <a:cubicBezTo>
                  <a:pt x="2401" y="209"/>
                  <a:pt x="2403" y="165"/>
                  <a:pt x="2403" y="40"/>
                </a:cubicBezTo>
                <a:cubicBezTo>
                  <a:pt x="2406" y="19"/>
                  <a:pt x="2364" y="22"/>
                  <a:pt x="2334" y="19"/>
                </a:cubicBezTo>
                <a:cubicBezTo>
                  <a:pt x="2304" y="16"/>
                  <a:pt x="2245" y="22"/>
                  <a:pt x="2221" y="22"/>
                </a:cubicBezTo>
                <a:close/>
              </a:path>
            </a:pathLst>
          </a:custGeom>
          <a:solidFill>
            <a:srgbClr val="FFDB81"/>
          </a:solidFill>
          <a:ln w="127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8383" name="Rectangle 31"/>
          <p:cNvSpPr>
            <a:spLocks noChangeArrowheads="1"/>
          </p:cNvSpPr>
          <p:nvPr/>
        </p:nvSpPr>
        <p:spPr bwMode="auto">
          <a:xfrm>
            <a:off x="838200" y="3276600"/>
            <a:ext cx="6400800" cy="304800"/>
          </a:xfrm>
          <a:prstGeom prst="rect">
            <a:avLst/>
          </a:prstGeom>
          <a:solidFill>
            <a:srgbClr val="FFDB81"/>
          </a:solidFill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s-ES" b="0">
                <a:latin typeface="Arial" pitchFamily="34" charset="0"/>
              </a:rPr>
              <a:t>La importancia real de la puesta a disposición de los fondos en 10 minutos</a:t>
            </a:r>
          </a:p>
        </p:txBody>
      </p:sp>
      <p:pic>
        <p:nvPicPr>
          <p:cNvPr id="1508384" name="Picture 32" descr="http://www.columbus-turf.com/images/push-pin-red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1524000"/>
            <a:ext cx="441325" cy="384175"/>
          </a:xfrm>
          <a:prstGeom prst="rect">
            <a:avLst/>
          </a:prstGeom>
          <a:noFill/>
        </p:spPr>
      </p:pic>
      <p:pic>
        <p:nvPicPr>
          <p:cNvPr id="1508385" name="Picture 33" descr="http://www.columbus-turf.com/images/push-pin-red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2362200"/>
            <a:ext cx="441325" cy="384175"/>
          </a:xfrm>
          <a:prstGeom prst="rect">
            <a:avLst/>
          </a:prstGeom>
          <a:noFill/>
        </p:spPr>
      </p:pic>
      <p:sp>
        <p:nvSpPr>
          <p:cNvPr id="1508386" name="Freeform 34"/>
          <p:cNvSpPr>
            <a:spLocks/>
          </p:cNvSpPr>
          <p:nvPr/>
        </p:nvSpPr>
        <p:spPr bwMode="auto">
          <a:xfrm>
            <a:off x="609600" y="3810000"/>
            <a:ext cx="7696200" cy="838200"/>
          </a:xfrm>
          <a:custGeom>
            <a:avLst/>
            <a:gdLst/>
            <a:ahLst/>
            <a:cxnLst>
              <a:cxn ang="0">
                <a:pos x="2221" y="25"/>
              </a:cxn>
              <a:cxn ang="0">
                <a:pos x="813" y="16"/>
              </a:cxn>
              <a:cxn ang="0">
                <a:pos x="61" y="7"/>
              </a:cxn>
              <a:cxn ang="0">
                <a:pos x="39" y="288"/>
              </a:cxn>
              <a:cxn ang="0">
                <a:pos x="61" y="465"/>
              </a:cxn>
              <a:cxn ang="0">
                <a:pos x="63" y="684"/>
              </a:cxn>
              <a:cxn ang="0">
                <a:pos x="243" y="678"/>
              </a:cxn>
              <a:cxn ang="0">
                <a:pos x="1233" y="684"/>
              </a:cxn>
              <a:cxn ang="0">
                <a:pos x="1923" y="684"/>
              </a:cxn>
              <a:cxn ang="0">
                <a:pos x="2253" y="708"/>
              </a:cxn>
              <a:cxn ang="0">
                <a:pos x="2349" y="690"/>
              </a:cxn>
              <a:cxn ang="0">
                <a:pos x="2391" y="564"/>
              </a:cxn>
              <a:cxn ang="0">
                <a:pos x="2397" y="375"/>
              </a:cxn>
              <a:cxn ang="0">
                <a:pos x="2397" y="126"/>
              </a:cxn>
              <a:cxn ang="0">
                <a:pos x="2295" y="36"/>
              </a:cxn>
              <a:cxn ang="0">
                <a:pos x="2221" y="25"/>
              </a:cxn>
            </a:cxnLst>
            <a:rect l="0" t="0" r="r" b="b"/>
            <a:pathLst>
              <a:path w="2402" h="709">
                <a:moveTo>
                  <a:pt x="2221" y="25"/>
                </a:moveTo>
                <a:cubicBezTo>
                  <a:pt x="1752" y="25"/>
                  <a:pt x="1282" y="19"/>
                  <a:pt x="813" y="16"/>
                </a:cubicBezTo>
                <a:cubicBezTo>
                  <a:pt x="558" y="8"/>
                  <a:pt x="316" y="0"/>
                  <a:pt x="61" y="7"/>
                </a:cubicBezTo>
                <a:cubicBezTo>
                  <a:pt x="0" y="29"/>
                  <a:pt x="16" y="235"/>
                  <a:pt x="39" y="288"/>
                </a:cubicBezTo>
                <a:cubicBezTo>
                  <a:pt x="58" y="455"/>
                  <a:pt x="48" y="147"/>
                  <a:pt x="61" y="465"/>
                </a:cubicBezTo>
                <a:cubicBezTo>
                  <a:pt x="63" y="517"/>
                  <a:pt x="31" y="648"/>
                  <a:pt x="63" y="684"/>
                </a:cubicBezTo>
                <a:cubicBezTo>
                  <a:pt x="123" y="690"/>
                  <a:pt x="179" y="677"/>
                  <a:pt x="243" y="678"/>
                </a:cubicBezTo>
                <a:cubicBezTo>
                  <a:pt x="579" y="684"/>
                  <a:pt x="897" y="681"/>
                  <a:pt x="1233" y="684"/>
                </a:cubicBezTo>
                <a:cubicBezTo>
                  <a:pt x="1518" y="693"/>
                  <a:pt x="1638" y="677"/>
                  <a:pt x="1923" y="684"/>
                </a:cubicBezTo>
                <a:cubicBezTo>
                  <a:pt x="2086" y="693"/>
                  <a:pt x="2206" y="709"/>
                  <a:pt x="2253" y="708"/>
                </a:cubicBezTo>
                <a:cubicBezTo>
                  <a:pt x="2307" y="688"/>
                  <a:pt x="2292" y="698"/>
                  <a:pt x="2349" y="690"/>
                </a:cubicBezTo>
                <a:cubicBezTo>
                  <a:pt x="2383" y="612"/>
                  <a:pt x="2402" y="628"/>
                  <a:pt x="2391" y="564"/>
                </a:cubicBezTo>
                <a:cubicBezTo>
                  <a:pt x="2389" y="551"/>
                  <a:pt x="2397" y="379"/>
                  <a:pt x="2397" y="375"/>
                </a:cubicBezTo>
                <a:cubicBezTo>
                  <a:pt x="2401" y="235"/>
                  <a:pt x="2397" y="266"/>
                  <a:pt x="2397" y="126"/>
                </a:cubicBezTo>
                <a:cubicBezTo>
                  <a:pt x="2400" y="102"/>
                  <a:pt x="2324" y="53"/>
                  <a:pt x="2295" y="36"/>
                </a:cubicBezTo>
                <a:cubicBezTo>
                  <a:pt x="2266" y="19"/>
                  <a:pt x="2236" y="27"/>
                  <a:pt x="2221" y="25"/>
                </a:cubicBezTo>
                <a:close/>
              </a:path>
            </a:pathLst>
          </a:custGeom>
          <a:solidFill>
            <a:srgbClr val="FFDB81"/>
          </a:solidFill>
          <a:ln w="12700" cap="flat" cmpd="sng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8387" name="Rectangle 35"/>
          <p:cNvSpPr>
            <a:spLocks noChangeArrowheads="1"/>
          </p:cNvSpPr>
          <p:nvPr/>
        </p:nvSpPr>
        <p:spPr bwMode="auto">
          <a:xfrm>
            <a:off x="914400" y="3886200"/>
            <a:ext cx="7086600" cy="730250"/>
          </a:xfrm>
          <a:prstGeom prst="rect">
            <a:avLst/>
          </a:prstGeom>
          <a:solidFill>
            <a:srgbClr val="FFDB81"/>
          </a:solidFill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s-ES" b="0">
                <a:latin typeface="Arial" pitchFamily="34" charset="0"/>
              </a:rPr>
              <a:t>La fuerza de la cercanía. Más de 12.000 oficinas repartidas por España:</a:t>
            </a:r>
          </a:p>
          <a:p>
            <a:pPr marL="527050" lvl="1" indent="-241300" algn="just">
              <a:buFontTx/>
              <a:buChar char="•"/>
            </a:pPr>
            <a:r>
              <a:rPr lang="es-ES" b="0">
                <a:latin typeface="Arial" pitchFamily="34" charset="0"/>
              </a:rPr>
              <a:t>La capacidad de distribución</a:t>
            </a:r>
          </a:p>
          <a:p>
            <a:pPr marL="527050" lvl="1" indent="-241300" algn="just">
              <a:buFontTx/>
              <a:buChar char="•"/>
            </a:pPr>
            <a:r>
              <a:rPr lang="es-ES" b="0">
                <a:latin typeface="Arial" pitchFamily="34" charset="0"/>
              </a:rPr>
              <a:t>La capacidad de comprensión del nuevo residentes y de sus necesidades</a:t>
            </a:r>
          </a:p>
        </p:txBody>
      </p:sp>
      <p:sp>
        <p:nvSpPr>
          <p:cNvPr id="1508388" name="Freeform 36"/>
          <p:cNvSpPr>
            <a:spLocks/>
          </p:cNvSpPr>
          <p:nvPr/>
        </p:nvSpPr>
        <p:spPr bwMode="auto">
          <a:xfrm>
            <a:off x="723900" y="4800600"/>
            <a:ext cx="7581900" cy="381000"/>
          </a:xfrm>
          <a:custGeom>
            <a:avLst/>
            <a:gdLst/>
            <a:ahLst/>
            <a:cxnLst>
              <a:cxn ang="0">
                <a:pos x="2221" y="25"/>
              </a:cxn>
              <a:cxn ang="0">
                <a:pos x="813" y="16"/>
              </a:cxn>
              <a:cxn ang="0">
                <a:pos x="61" y="7"/>
              </a:cxn>
              <a:cxn ang="0">
                <a:pos x="39" y="288"/>
              </a:cxn>
              <a:cxn ang="0">
                <a:pos x="61" y="465"/>
              </a:cxn>
              <a:cxn ang="0">
                <a:pos x="63" y="684"/>
              </a:cxn>
              <a:cxn ang="0">
                <a:pos x="243" y="678"/>
              </a:cxn>
              <a:cxn ang="0">
                <a:pos x="1233" y="684"/>
              </a:cxn>
              <a:cxn ang="0">
                <a:pos x="1923" y="684"/>
              </a:cxn>
              <a:cxn ang="0">
                <a:pos x="2253" y="708"/>
              </a:cxn>
              <a:cxn ang="0">
                <a:pos x="2349" y="690"/>
              </a:cxn>
              <a:cxn ang="0">
                <a:pos x="2391" y="564"/>
              </a:cxn>
              <a:cxn ang="0">
                <a:pos x="2397" y="375"/>
              </a:cxn>
              <a:cxn ang="0">
                <a:pos x="2397" y="126"/>
              </a:cxn>
              <a:cxn ang="0">
                <a:pos x="2295" y="36"/>
              </a:cxn>
              <a:cxn ang="0">
                <a:pos x="2221" y="25"/>
              </a:cxn>
            </a:cxnLst>
            <a:rect l="0" t="0" r="r" b="b"/>
            <a:pathLst>
              <a:path w="2402" h="709">
                <a:moveTo>
                  <a:pt x="2221" y="25"/>
                </a:moveTo>
                <a:cubicBezTo>
                  <a:pt x="1752" y="25"/>
                  <a:pt x="1282" y="19"/>
                  <a:pt x="813" y="16"/>
                </a:cubicBezTo>
                <a:cubicBezTo>
                  <a:pt x="558" y="8"/>
                  <a:pt x="316" y="0"/>
                  <a:pt x="61" y="7"/>
                </a:cubicBezTo>
                <a:cubicBezTo>
                  <a:pt x="0" y="29"/>
                  <a:pt x="16" y="235"/>
                  <a:pt x="39" y="288"/>
                </a:cubicBezTo>
                <a:cubicBezTo>
                  <a:pt x="58" y="455"/>
                  <a:pt x="48" y="147"/>
                  <a:pt x="61" y="465"/>
                </a:cubicBezTo>
                <a:cubicBezTo>
                  <a:pt x="63" y="517"/>
                  <a:pt x="31" y="648"/>
                  <a:pt x="63" y="684"/>
                </a:cubicBezTo>
                <a:cubicBezTo>
                  <a:pt x="123" y="690"/>
                  <a:pt x="179" y="677"/>
                  <a:pt x="243" y="678"/>
                </a:cubicBezTo>
                <a:cubicBezTo>
                  <a:pt x="579" y="684"/>
                  <a:pt x="897" y="681"/>
                  <a:pt x="1233" y="684"/>
                </a:cubicBezTo>
                <a:cubicBezTo>
                  <a:pt x="1518" y="693"/>
                  <a:pt x="1638" y="677"/>
                  <a:pt x="1923" y="684"/>
                </a:cubicBezTo>
                <a:cubicBezTo>
                  <a:pt x="2086" y="693"/>
                  <a:pt x="2206" y="709"/>
                  <a:pt x="2253" y="708"/>
                </a:cubicBezTo>
                <a:cubicBezTo>
                  <a:pt x="2307" y="688"/>
                  <a:pt x="2292" y="698"/>
                  <a:pt x="2349" y="690"/>
                </a:cubicBezTo>
                <a:cubicBezTo>
                  <a:pt x="2383" y="612"/>
                  <a:pt x="2402" y="628"/>
                  <a:pt x="2391" y="564"/>
                </a:cubicBezTo>
                <a:cubicBezTo>
                  <a:pt x="2389" y="551"/>
                  <a:pt x="2397" y="379"/>
                  <a:pt x="2397" y="375"/>
                </a:cubicBezTo>
                <a:cubicBezTo>
                  <a:pt x="2401" y="235"/>
                  <a:pt x="2397" y="266"/>
                  <a:pt x="2397" y="126"/>
                </a:cubicBezTo>
                <a:cubicBezTo>
                  <a:pt x="2400" y="102"/>
                  <a:pt x="2324" y="53"/>
                  <a:pt x="2295" y="36"/>
                </a:cubicBezTo>
                <a:cubicBezTo>
                  <a:pt x="2266" y="19"/>
                  <a:pt x="2236" y="27"/>
                  <a:pt x="2221" y="25"/>
                </a:cubicBezTo>
                <a:close/>
              </a:path>
            </a:pathLst>
          </a:custGeom>
          <a:solidFill>
            <a:srgbClr val="FFDB81"/>
          </a:solidFill>
          <a:ln w="12700" cap="flat" cmpd="sng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8389" name="Rectangle 37"/>
          <p:cNvSpPr>
            <a:spLocks noChangeArrowheads="1"/>
          </p:cNvSpPr>
          <p:nvPr/>
        </p:nvSpPr>
        <p:spPr bwMode="auto">
          <a:xfrm>
            <a:off x="1066800" y="4876800"/>
            <a:ext cx="6018213" cy="304800"/>
          </a:xfrm>
          <a:prstGeom prst="rect">
            <a:avLst/>
          </a:prstGeom>
          <a:solidFill>
            <a:srgbClr val="FFDB81"/>
          </a:solidFill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s-ES" b="0">
                <a:latin typeface="Arial" pitchFamily="34" charset="0"/>
              </a:rPr>
              <a:t>La disponibilidad de los canales directos: cajeros, internet, móvil </a:t>
            </a:r>
          </a:p>
        </p:txBody>
      </p:sp>
      <p:sp>
        <p:nvSpPr>
          <p:cNvPr id="1508390" name="Freeform 38"/>
          <p:cNvSpPr>
            <a:spLocks/>
          </p:cNvSpPr>
          <p:nvPr/>
        </p:nvSpPr>
        <p:spPr bwMode="auto">
          <a:xfrm>
            <a:off x="571500" y="5334000"/>
            <a:ext cx="7810500" cy="1219200"/>
          </a:xfrm>
          <a:custGeom>
            <a:avLst/>
            <a:gdLst/>
            <a:ahLst/>
            <a:cxnLst>
              <a:cxn ang="0">
                <a:pos x="2221" y="25"/>
              </a:cxn>
              <a:cxn ang="0">
                <a:pos x="813" y="16"/>
              </a:cxn>
              <a:cxn ang="0">
                <a:pos x="61" y="7"/>
              </a:cxn>
              <a:cxn ang="0">
                <a:pos x="39" y="288"/>
              </a:cxn>
              <a:cxn ang="0">
                <a:pos x="61" y="465"/>
              </a:cxn>
              <a:cxn ang="0">
                <a:pos x="63" y="684"/>
              </a:cxn>
              <a:cxn ang="0">
                <a:pos x="243" y="678"/>
              </a:cxn>
              <a:cxn ang="0">
                <a:pos x="1233" y="684"/>
              </a:cxn>
              <a:cxn ang="0">
                <a:pos x="1923" y="684"/>
              </a:cxn>
              <a:cxn ang="0">
                <a:pos x="2253" y="708"/>
              </a:cxn>
              <a:cxn ang="0">
                <a:pos x="2349" y="690"/>
              </a:cxn>
              <a:cxn ang="0">
                <a:pos x="2391" y="564"/>
              </a:cxn>
              <a:cxn ang="0">
                <a:pos x="2397" y="375"/>
              </a:cxn>
              <a:cxn ang="0">
                <a:pos x="2397" y="126"/>
              </a:cxn>
              <a:cxn ang="0">
                <a:pos x="2295" y="36"/>
              </a:cxn>
              <a:cxn ang="0">
                <a:pos x="2221" y="25"/>
              </a:cxn>
            </a:cxnLst>
            <a:rect l="0" t="0" r="r" b="b"/>
            <a:pathLst>
              <a:path w="2402" h="709">
                <a:moveTo>
                  <a:pt x="2221" y="25"/>
                </a:moveTo>
                <a:cubicBezTo>
                  <a:pt x="1752" y="25"/>
                  <a:pt x="1282" y="19"/>
                  <a:pt x="813" y="16"/>
                </a:cubicBezTo>
                <a:cubicBezTo>
                  <a:pt x="558" y="8"/>
                  <a:pt x="316" y="0"/>
                  <a:pt x="61" y="7"/>
                </a:cubicBezTo>
                <a:cubicBezTo>
                  <a:pt x="0" y="29"/>
                  <a:pt x="16" y="235"/>
                  <a:pt x="39" y="288"/>
                </a:cubicBezTo>
                <a:cubicBezTo>
                  <a:pt x="58" y="455"/>
                  <a:pt x="48" y="147"/>
                  <a:pt x="61" y="465"/>
                </a:cubicBezTo>
                <a:cubicBezTo>
                  <a:pt x="63" y="517"/>
                  <a:pt x="31" y="648"/>
                  <a:pt x="63" y="684"/>
                </a:cubicBezTo>
                <a:cubicBezTo>
                  <a:pt x="123" y="690"/>
                  <a:pt x="179" y="677"/>
                  <a:pt x="243" y="678"/>
                </a:cubicBezTo>
                <a:cubicBezTo>
                  <a:pt x="579" y="684"/>
                  <a:pt x="897" y="681"/>
                  <a:pt x="1233" y="684"/>
                </a:cubicBezTo>
                <a:cubicBezTo>
                  <a:pt x="1518" y="693"/>
                  <a:pt x="1638" y="677"/>
                  <a:pt x="1923" y="684"/>
                </a:cubicBezTo>
                <a:cubicBezTo>
                  <a:pt x="2086" y="693"/>
                  <a:pt x="2206" y="709"/>
                  <a:pt x="2253" y="708"/>
                </a:cubicBezTo>
                <a:cubicBezTo>
                  <a:pt x="2307" y="688"/>
                  <a:pt x="2292" y="698"/>
                  <a:pt x="2349" y="690"/>
                </a:cubicBezTo>
                <a:cubicBezTo>
                  <a:pt x="2383" y="612"/>
                  <a:pt x="2402" y="628"/>
                  <a:pt x="2391" y="564"/>
                </a:cubicBezTo>
                <a:cubicBezTo>
                  <a:pt x="2389" y="551"/>
                  <a:pt x="2397" y="379"/>
                  <a:pt x="2397" y="375"/>
                </a:cubicBezTo>
                <a:cubicBezTo>
                  <a:pt x="2401" y="235"/>
                  <a:pt x="2397" y="266"/>
                  <a:pt x="2397" y="126"/>
                </a:cubicBezTo>
                <a:cubicBezTo>
                  <a:pt x="2400" y="102"/>
                  <a:pt x="2324" y="53"/>
                  <a:pt x="2295" y="36"/>
                </a:cubicBezTo>
                <a:cubicBezTo>
                  <a:pt x="2266" y="19"/>
                  <a:pt x="2236" y="27"/>
                  <a:pt x="2221" y="25"/>
                </a:cubicBezTo>
                <a:close/>
              </a:path>
            </a:pathLst>
          </a:custGeom>
          <a:solidFill>
            <a:srgbClr val="FFDB81"/>
          </a:solidFill>
          <a:ln w="12700" cap="flat" cmpd="sng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8391" name="Rectangle 39"/>
          <p:cNvSpPr>
            <a:spLocks noChangeArrowheads="1"/>
          </p:cNvSpPr>
          <p:nvPr/>
        </p:nvSpPr>
        <p:spPr bwMode="auto">
          <a:xfrm>
            <a:off x="800100" y="5486400"/>
            <a:ext cx="7429500" cy="942975"/>
          </a:xfrm>
          <a:prstGeom prst="rect">
            <a:avLst/>
          </a:prstGeom>
          <a:solidFill>
            <a:srgbClr val="FFDB81"/>
          </a:solidFill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s-ES" b="0">
                <a:latin typeface="Arial" pitchFamily="34" charset="0"/>
              </a:rPr>
              <a:t>El apoyo institucional para la bancarización:</a:t>
            </a:r>
          </a:p>
          <a:p>
            <a:pPr marL="527050" lvl="1" indent="-241300" algn="just">
              <a:buFontTx/>
              <a:buChar char="•"/>
            </a:pPr>
            <a:r>
              <a:rPr lang="es-ES" b="0">
                <a:latin typeface="Arial" pitchFamily="34" charset="0"/>
              </a:rPr>
              <a:t>Decidida apuesta del Gobierno español. Acuerdo Secretarías de Estado de Inmigración y Emigración y de Cooperación Internacional con AEB y CECA</a:t>
            </a:r>
          </a:p>
          <a:p>
            <a:pPr marL="527050" lvl="1" indent="-241300" algn="just">
              <a:buFontTx/>
              <a:buChar char="•"/>
            </a:pPr>
            <a:r>
              <a:rPr lang="es-ES" b="0">
                <a:latin typeface="Arial" pitchFamily="34" charset="0"/>
              </a:rPr>
              <a:t>Necesidad de apoyo de los Gobiernos de los países destino de las remesas</a:t>
            </a:r>
          </a:p>
        </p:txBody>
      </p:sp>
      <p:pic>
        <p:nvPicPr>
          <p:cNvPr id="1508392" name="Picture 40" descr="http://www.columbus-turf.com/images/push-pin-red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0" y="2438400"/>
            <a:ext cx="441325" cy="384175"/>
          </a:xfrm>
          <a:prstGeom prst="rect">
            <a:avLst/>
          </a:prstGeom>
          <a:noFill/>
        </p:spPr>
      </p:pic>
      <p:pic>
        <p:nvPicPr>
          <p:cNvPr id="1508393" name="Picture 41" descr="http://www.columbus-turf.com/images/push-pin-red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2400" y="2971800"/>
            <a:ext cx="441325" cy="384175"/>
          </a:xfrm>
          <a:prstGeom prst="rect">
            <a:avLst/>
          </a:prstGeom>
          <a:noFill/>
        </p:spPr>
      </p:pic>
      <p:pic>
        <p:nvPicPr>
          <p:cNvPr id="1508394" name="Picture 42" descr="http://www.columbus-turf.com/images/push-pin-red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2971800"/>
            <a:ext cx="441325" cy="384175"/>
          </a:xfrm>
          <a:prstGeom prst="rect">
            <a:avLst/>
          </a:prstGeom>
          <a:noFill/>
        </p:spPr>
      </p:pic>
      <p:pic>
        <p:nvPicPr>
          <p:cNvPr id="1508395" name="Picture 43" descr="http://www.columbus-turf.com/images/push-pin-red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800" y="3810000"/>
            <a:ext cx="441325" cy="384175"/>
          </a:xfrm>
          <a:prstGeom prst="rect">
            <a:avLst/>
          </a:prstGeom>
          <a:noFill/>
        </p:spPr>
      </p:pic>
      <p:pic>
        <p:nvPicPr>
          <p:cNvPr id="1508396" name="Picture 44" descr="http://www.columbus-turf.com/images/push-pin-red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3657600"/>
            <a:ext cx="441325" cy="384175"/>
          </a:xfrm>
          <a:prstGeom prst="rect">
            <a:avLst/>
          </a:prstGeom>
          <a:noFill/>
        </p:spPr>
      </p:pic>
      <p:pic>
        <p:nvPicPr>
          <p:cNvPr id="1508397" name="Picture 45" descr="http://www.columbus-turf.com/images/push-pin-red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4800" y="4724400"/>
            <a:ext cx="441325" cy="384175"/>
          </a:xfrm>
          <a:prstGeom prst="rect">
            <a:avLst/>
          </a:prstGeom>
          <a:noFill/>
        </p:spPr>
      </p:pic>
      <p:pic>
        <p:nvPicPr>
          <p:cNvPr id="1508398" name="Picture 46" descr="http://www.columbus-turf.com/images/push-pin-red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4572000"/>
            <a:ext cx="441325" cy="384175"/>
          </a:xfrm>
          <a:prstGeom prst="rect">
            <a:avLst/>
          </a:prstGeom>
          <a:noFill/>
        </p:spPr>
      </p:pic>
      <p:pic>
        <p:nvPicPr>
          <p:cNvPr id="1508399" name="Picture 47" descr="http://www.columbus-turf.com/images/push-pin-red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2400" y="5334000"/>
            <a:ext cx="441325" cy="384175"/>
          </a:xfrm>
          <a:prstGeom prst="rect">
            <a:avLst/>
          </a:prstGeom>
          <a:noFill/>
        </p:spPr>
      </p:pic>
      <p:pic>
        <p:nvPicPr>
          <p:cNvPr id="1508400" name="Picture 48" descr="http://www.columbus-turf.com/images/push-pin-red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5181600"/>
            <a:ext cx="441325" cy="384175"/>
          </a:xfrm>
          <a:prstGeom prst="rect">
            <a:avLst/>
          </a:prstGeom>
          <a:noFill/>
        </p:spPr>
      </p:pic>
      <p:pic>
        <p:nvPicPr>
          <p:cNvPr id="1508401" name="Picture 49" descr="http://www.columbus-turf.com/images/push-pin-red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524000"/>
            <a:ext cx="441325" cy="384175"/>
          </a:xfrm>
          <a:prstGeom prst="rect">
            <a:avLst/>
          </a:prstGeom>
          <a:noFill/>
        </p:spPr>
      </p:pic>
      <p:sp>
        <p:nvSpPr>
          <p:cNvPr id="1508402" name="Rectangle 50"/>
          <p:cNvSpPr>
            <a:spLocks noChangeArrowheads="1"/>
          </p:cNvSpPr>
          <p:nvPr/>
        </p:nvSpPr>
        <p:spPr bwMode="auto">
          <a:xfrm>
            <a:off x="2138363" y="152400"/>
            <a:ext cx="4770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2000"/>
              <a:t>Remesas y Bancarización en España</a:t>
            </a:r>
            <a:endParaRPr lang="es-ES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403" name="Rectangle 3"/>
          <p:cNvSpPr>
            <a:spLocks noChangeArrowheads="1"/>
          </p:cNvSpPr>
          <p:nvPr/>
        </p:nvSpPr>
        <p:spPr bwMode="auto">
          <a:xfrm>
            <a:off x="2138363" y="152400"/>
            <a:ext cx="4770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2000"/>
              <a:t>Remesas y Bancarización en España</a:t>
            </a:r>
            <a:endParaRPr lang="es-ES" sz="2000"/>
          </a:p>
        </p:txBody>
      </p:sp>
      <p:sp>
        <p:nvSpPr>
          <p:cNvPr id="1510437" name="Rectangle 37"/>
          <p:cNvSpPr>
            <a:spLocks noChangeArrowheads="1"/>
          </p:cNvSpPr>
          <p:nvPr/>
        </p:nvSpPr>
        <p:spPr bwMode="auto">
          <a:xfrm>
            <a:off x="2365375" y="4038600"/>
            <a:ext cx="399415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chemeClr val="tx2"/>
              </a:buClr>
              <a:buSzPct val="130000"/>
              <a:buFont typeface="Wingdings" pitchFamily="2" charset="2"/>
              <a:buNone/>
            </a:pPr>
            <a:r>
              <a:rPr lang="es-ES" sz="1600">
                <a:solidFill>
                  <a:schemeClr val="accent1"/>
                </a:solidFill>
              </a:rPr>
              <a:t>Correo electrónico: </a:t>
            </a:r>
            <a:r>
              <a:rPr lang="es-ES" sz="1600">
                <a:solidFill>
                  <a:schemeClr val="accent1"/>
                </a:solidFill>
                <a:hlinkClick r:id="rId3"/>
              </a:rPr>
              <a:t>defrutos@ceca.es</a:t>
            </a:r>
            <a:endParaRPr lang="es-ES" sz="1600">
              <a:solidFill>
                <a:schemeClr val="accent1"/>
              </a:solidFill>
            </a:endParaRPr>
          </a:p>
          <a:p>
            <a:pPr>
              <a:spcBef>
                <a:spcPct val="50000"/>
              </a:spcBef>
              <a:buClr>
                <a:schemeClr val="tx2"/>
              </a:buClr>
              <a:buSzPct val="130000"/>
              <a:buFont typeface="Wingdings" pitchFamily="2" charset="2"/>
              <a:buNone/>
            </a:pPr>
            <a:r>
              <a:rPr lang="es-ES" sz="1600">
                <a:solidFill>
                  <a:schemeClr val="accent1"/>
                </a:solidFill>
              </a:rPr>
              <a:t>Teléfono: 915965778</a:t>
            </a:r>
          </a:p>
        </p:txBody>
      </p:sp>
      <p:sp>
        <p:nvSpPr>
          <p:cNvPr id="1510438" name="Text Box 38"/>
          <p:cNvSpPr txBox="1">
            <a:spLocks noChangeArrowheads="1"/>
          </p:cNvSpPr>
          <p:nvPr/>
        </p:nvSpPr>
        <p:spPr bwMode="auto">
          <a:xfrm>
            <a:off x="933450" y="2752725"/>
            <a:ext cx="6954838" cy="1187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  <a:buFont typeface="Monotype Sorts" pitchFamily="2" charset="2"/>
              <a:buNone/>
            </a:pPr>
            <a:r>
              <a:rPr lang="es-ES" sz="3600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MUCHAS GRACIAS POR SU ATENCIÓN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la azul">
  <a:themeElements>
    <a:clrScheme name="">
      <a:dk1>
        <a:srgbClr val="FFFFFF"/>
      </a:dk1>
      <a:lt1>
        <a:srgbClr val="FFFFFF"/>
      </a:lt1>
      <a:dk2>
        <a:srgbClr val="000080"/>
      </a:dk2>
      <a:lt2>
        <a:srgbClr val="000000"/>
      </a:lt2>
      <a:accent1>
        <a:srgbClr val="0066CC"/>
      </a:accent1>
      <a:accent2>
        <a:srgbClr val="6699FF"/>
      </a:accent2>
      <a:accent3>
        <a:srgbClr val="FFFFFF"/>
      </a:accent3>
      <a:accent4>
        <a:srgbClr val="DADADA"/>
      </a:accent4>
      <a:accent5>
        <a:srgbClr val="AAB8E2"/>
      </a:accent5>
      <a:accent6>
        <a:srgbClr val="5C8AE7"/>
      </a:accent6>
      <a:hlink>
        <a:srgbClr val="CCCCFF"/>
      </a:hlink>
      <a:folHlink>
        <a:srgbClr val="5E6FD4"/>
      </a:folHlink>
    </a:clrScheme>
    <a:fontScheme name="Ola azu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1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1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la azul 1">
        <a:dk1>
          <a:srgbClr val="FFFFFF"/>
        </a:dk1>
        <a:lt1>
          <a:srgbClr val="FFFFFF"/>
        </a:lt1>
        <a:dk2>
          <a:srgbClr val="000080"/>
        </a:dk2>
        <a:lt2>
          <a:srgbClr val="000000"/>
        </a:lt2>
        <a:accent1>
          <a:srgbClr val="3131FF"/>
        </a:accent1>
        <a:accent2>
          <a:srgbClr val="6699FF"/>
        </a:accent2>
        <a:accent3>
          <a:srgbClr val="FFFFFF"/>
        </a:accent3>
        <a:accent4>
          <a:srgbClr val="DADADA"/>
        </a:accent4>
        <a:accent5>
          <a:srgbClr val="ADADFF"/>
        </a:accent5>
        <a:accent6>
          <a:srgbClr val="5C8AE7"/>
        </a:accent6>
        <a:hlink>
          <a:srgbClr val="CCCCFF"/>
        </a:hlink>
        <a:folHlink>
          <a:srgbClr val="5E6F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a azul 2">
        <a:dk1>
          <a:srgbClr val="00354E"/>
        </a:dk1>
        <a:lt1>
          <a:srgbClr val="EAEAEA"/>
        </a:lt1>
        <a:dk2>
          <a:srgbClr val="006699"/>
        </a:dk2>
        <a:lt2>
          <a:srgbClr val="CCECFF"/>
        </a:lt2>
        <a:accent1>
          <a:srgbClr val="006699"/>
        </a:accent1>
        <a:accent2>
          <a:srgbClr val="6699FF"/>
        </a:accent2>
        <a:accent3>
          <a:srgbClr val="AAB8CA"/>
        </a:accent3>
        <a:accent4>
          <a:srgbClr val="C8C8C8"/>
        </a:accent4>
        <a:accent5>
          <a:srgbClr val="AAB8CA"/>
        </a:accent5>
        <a:accent6>
          <a:srgbClr val="5C8AE7"/>
        </a:accent6>
        <a:hlink>
          <a:srgbClr val="CCCCFF"/>
        </a:hlink>
        <a:folHlink>
          <a:srgbClr val="5E6FD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a azul 3">
        <a:dk1>
          <a:srgbClr val="000080"/>
        </a:dk1>
        <a:lt1>
          <a:srgbClr val="FFFFFF"/>
        </a:lt1>
        <a:dk2>
          <a:srgbClr val="3366CC"/>
        </a:dk2>
        <a:lt2>
          <a:srgbClr val="7A7C93"/>
        </a:lt2>
        <a:accent1>
          <a:srgbClr val="006699"/>
        </a:accent1>
        <a:accent2>
          <a:srgbClr val="6699FF"/>
        </a:accent2>
        <a:accent3>
          <a:srgbClr val="FFFFFF"/>
        </a:accent3>
        <a:accent4>
          <a:srgbClr val="00006C"/>
        </a:accent4>
        <a:accent5>
          <a:srgbClr val="AAB8CA"/>
        </a:accent5>
        <a:accent6>
          <a:srgbClr val="5C8AE7"/>
        </a:accent6>
        <a:hlink>
          <a:srgbClr val="CCCCFF"/>
        </a:hlink>
        <a:folHlink>
          <a:srgbClr val="5E6F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a azul 4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969696"/>
        </a:accent1>
        <a:accent2>
          <a:srgbClr val="CBCBCB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B8B8B8"/>
        </a:accent6>
        <a:hlink>
          <a:srgbClr val="EAEAEA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a azul 5">
        <a:dk1>
          <a:srgbClr val="660066"/>
        </a:dk1>
        <a:lt1>
          <a:srgbClr val="EAEAEA"/>
        </a:lt1>
        <a:dk2>
          <a:srgbClr val="3366CC"/>
        </a:dk2>
        <a:lt2>
          <a:srgbClr val="7A7C93"/>
        </a:lt2>
        <a:accent1>
          <a:srgbClr val="00CCCC"/>
        </a:accent1>
        <a:accent2>
          <a:srgbClr val="CC66FF"/>
        </a:accent2>
        <a:accent3>
          <a:srgbClr val="F3F3F3"/>
        </a:accent3>
        <a:accent4>
          <a:srgbClr val="560056"/>
        </a:accent4>
        <a:accent5>
          <a:srgbClr val="AAE2E2"/>
        </a:accent5>
        <a:accent6>
          <a:srgbClr val="B95CE7"/>
        </a:accent6>
        <a:hlink>
          <a:srgbClr val="CCFF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a azul 6">
        <a:dk1>
          <a:srgbClr val="003366"/>
        </a:dk1>
        <a:lt1>
          <a:srgbClr val="EAEAEA"/>
        </a:lt1>
        <a:dk2>
          <a:srgbClr val="009999"/>
        </a:dk2>
        <a:lt2>
          <a:srgbClr val="FFFFFF"/>
        </a:lt2>
        <a:accent1>
          <a:srgbClr val="008080"/>
        </a:accent1>
        <a:accent2>
          <a:srgbClr val="00CCCC"/>
        </a:accent2>
        <a:accent3>
          <a:srgbClr val="AACACA"/>
        </a:accent3>
        <a:accent4>
          <a:srgbClr val="C8C8C8"/>
        </a:accent4>
        <a:accent5>
          <a:srgbClr val="AAC0C0"/>
        </a:accent5>
        <a:accent6>
          <a:srgbClr val="00B9B9"/>
        </a:accent6>
        <a:hlink>
          <a:srgbClr val="A7DDE1"/>
        </a:hlink>
        <a:folHlink>
          <a:srgbClr val="319C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a azul 7">
        <a:dk1>
          <a:srgbClr val="00354E"/>
        </a:dk1>
        <a:lt1>
          <a:srgbClr val="EAEAEA"/>
        </a:lt1>
        <a:dk2>
          <a:srgbClr val="6D67AA"/>
        </a:dk2>
        <a:lt2>
          <a:srgbClr val="CCCCFF"/>
        </a:lt2>
        <a:accent1>
          <a:srgbClr val="6600CC"/>
        </a:accent1>
        <a:accent2>
          <a:srgbClr val="9999FF"/>
        </a:accent2>
        <a:accent3>
          <a:srgbClr val="BAB8D2"/>
        </a:accent3>
        <a:accent4>
          <a:srgbClr val="C8C8C8"/>
        </a:accent4>
        <a:accent5>
          <a:srgbClr val="B8AAE2"/>
        </a:accent5>
        <a:accent6>
          <a:srgbClr val="8A8AE7"/>
        </a:accent6>
        <a:hlink>
          <a:srgbClr val="CCCCFF"/>
        </a:hlink>
        <a:folHlink>
          <a:srgbClr val="9D70B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C:\msoffice.95\Plantillas\Diseños de presentaciones\Ola azul.pot</Template>
  <TotalTime>23972</TotalTime>
  <Words>603</Words>
  <Application>Microsoft Office PowerPoint</Application>
  <PresentationFormat>On-screen Show (4:3)</PresentationFormat>
  <Paragraphs>96</Paragraphs>
  <Slides>8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Times New Roman</vt:lpstr>
      <vt:lpstr>Arial</vt:lpstr>
      <vt:lpstr>Wingdings</vt:lpstr>
      <vt:lpstr>Tahoma</vt:lpstr>
      <vt:lpstr>Century Gothic</vt:lpstr>
      <vt:lpstr>Monotype Sorts</vt:lpstr>
      <vt:lpstr>Univers</vt:lpstr>
      <vt:lpstr>Ola azul</vt:lpstr>
      <vt:lpstr>Foto de Microsoft Photo Editor 3.0</vt:lpstr>
      <vt:lpstr>Slide 1</vt:lpstr>
      <vt:lpstr>Los cuatro pilares básicos de la integración </vt:lpstr>
      <vt:lpstr>Evolución de una idea. Los inicios del proyecto </vt:lpstr>
      <vt:lpstr>Por qué un Proyecto de Cajas y Características del Servicio</vt:lpstr>
      <vt:lpstr>Slide 5</vt:lpstr>
      <vt:lpstr>Distintos modelos de bancarización</vt:lpstr>
      <vt:lpstr>Comentarios finales</vt:lpstr>
      <vt:lpstr>Slide 8</vt:lpstr>
    </vt:vector>
  </TitlesOfParts>
  <Company>C.E.C.A.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COAS Seguimiento SBP</dc:title>
  <dc:creator>José Miguel De Frutos</dc:creator>
  <cp:lastModifiedBy>anarod</cp:lastModifiedBy>
  <cp:revision>1064</cp:revision>
  <cp:lastPrinted>2001-05-23T11:20:58Z</cp:lastPrinted>
  <dcterms:created xsi:type="dcterms:W3CDTF">2000-04-15T15:43:56Z</dcterms:created>
  <dcterms:modified xsi:type="dcterms:W3CDTF">2010-07-13T12:44:40Z</dcterms:modified>
</cp:coreProperties>
</file>